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660" r:id="rId5"/>
    <p:sldMasterId id="2147483672" r:id="rId6"/>
    <p:sldMasterId id="2147483710" r:id="rId7"/>
    <p:sldMasterId id="2147483648" r:id="rId8"/>
  </p:sldMasterIdLst>
  <p:notesMasterIdLst>
    <p:notesMasterId r:id="rId38"/>
  </p:notesMasterIdLst>
  <p:sldIdLst>
    <p:sldId id="272" r:id="rId9"/>
    <p:sldId id="2147374809" r:id="rId10"/>
    <p:sldId id="289" r:id="rId11"/>
    <p:sldId id="2147374821" r:id="rId12"/>
    <p:sldId id="2147374814" r:id="rId13"/>
    <p:sldId id="2147374810" r:id="rId14"/>
    <p:sldId id="290" r:id="rId15"/>
    <p:sldId id="2147374813" r:id="rId16"/>
    <p:sldId id="2147374762" r:id="rId17"/>
    <p:sldId id="2147374772" r:id="rId18"/>
    <p:sldId id="2147374808" r:id="rId19"/>
    <p:sldId id="2147374758" r:id="rId20"/>
    <p:sldId id="2147374759" r:id="rId21"/>
    <p:sldId id="2147374760" r:id="rId22"/>
    <p:sldId id="2147374764" r:id="rId23"/>
    <p:sldId id="2147374763" r:id="rId24"/>
    <p:sldId id="2147374769" r:id="rId25"/>
    <p:sldId id="2147374770" r:id="rId26"/>
    <p:sldId id="2147374791" r:id="rId27"/>
    <p:sldId id="2147374815" r:id="rId28"/>
    <p:sldId id="2147374774" r:id="rId29"/>
    <p:sldId id="2147374805" r:id="rId30"/>
    <p:sldId id="2147374789" r:id="rId31"/>
    <p:sldId id="2147374771" r:id="rId32"/>
    <p:sldId id="2147374790" r:id="rId33"/>
    <p:sldId id="2147374816" r:id="rId34"/>
    <p:sldId id="2147374812" r:id="rId35"/>
    <p:sldId id="2147374818" r:id="rId36"/>
    <p:sldId id="21473748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3D804-0523-4037-A741-46F673A0B5DA}" v="43" dt="2023-11-08T15:53:16.263"/>
    <p1510:client id="{C8BEC58D-2EC8-40C2-8030-D9C5A493F7D7}" v="17" dt="2023-11-08T16:00:33.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snapToGrid="0">
      <p:cViewPr varScale="1">
        <p:scale>
          <a:sx n="27" d="100"/>
          <a:sy n="27" d="100"/>
        </p:scale>
        <p:origin x="44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Pay Structure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1"/>
          <c:order val="1"/>
          <c:tx>
            <c:strRef>
              <c:f>'[_MAIN_All University Mapping File_All Phases.xlsx]Sheet5'!$B$1</c:f>
              <c:strCache>
                <c:ptCount val="1"/>
                <c:pt idx="0">
                  <c:v>Minimum</c:v>
                </c:pt>
              </c:strCache>
            </c:strRef>
          </c:tx>
          <c:spPr>
            <a:ln w="19050" cap="rnd">
              <a:noFill/>
              <a:round/>
            </a:ln>
            <a:effectLst/>
          </c:spPr>
          <c:marker>
            <c:symbol val="none"/>
          </c:marker>
          <c:val>
            <c:numRef>
              <c:f>'[_MAIN_All University Mapping File_All Phases.xlsx]Sheet5'!$B$2:$B$13</c:f>
              <c:numCache>
                <c:formatCode>"$"#,##0.00_);[Red]\("$"#,##0.00\)</c:formatCode>
                <c:ptCount val="12"/>
                <c:pt idx="0">
                  <c:v>14</c:v>
                </c:pt>
                <c:pt idx="1">
                  <c:v>15.400000000000002</c:v>
                </c:pt>
                <c:pt idx="2">
                  <c:v>16.940000000000005</c:v>
                </c:pt>
                <c:pt idx="3">
                  <c:v>18.634000000000007</c:v>
                </c:pt>
                <c:pt idx="4">
                  <c:v>20.49740000000001</c:v>
                </c:pt>
                <c:pt idx="5">
                  <c:v>22.547140000000013</c:v>
                </c:pt>
                <c:pt idx="6">
                  <c:v>24.801854000000016</c:v>
                </c:pt>
                <c:pt idx="7">
                  <c:v>27.28203940000002</c:v>
                </c:pt>
                <c:pt idx="8">
                  <c:v>30.010243340000024</c:v>
                </c:pt>
                <c:pt idx="9">
                  <c:v>33.011267674000031</c:v>
                </c:pt>
                <c:pt idx="10">
                  <c:v>36.312394441400038</c:v>
                </c:pt>
                <c:pt idx="11">
                  <c:v>39.943633885540045</c:v>
                </c:pt>
              </c:numCache>
            </c:numRef>
          </c:val>
          <c:smooth val="0"/>
          <c:extLst>
            <c:ext xmlns:c16="http://schemas.microsoft.com/office/drawing/2014/chart" uri="{C3380CC4-5D6E-409C-BE32-E72D297353CC}">
              <c16:uniqueId val="{00000000-CA1A-4424-8225-2513E653D83C}"/>
            </c:ext>
          </c:extLst>
        </c:ser>
        <c:ser>
          <c:idx val="2"/>
          <c:order val="2"/>
          <c:tx>
            <c:strRef>
              <c:f>'[_MAIN_All University Mapping File_All Phases.xlsx]Sheet5'!$C$1</c:f>
              <c:strCache>
                <c:ptCount val="1"/>
                <c:pt idx="0">
                  <c:v>Midpoint </c:v>
                </c:pt>
              </c:strCache>
            </c:strRef>
          </c:tx>
          <c:spPr>
            <a:ln w="19050" cap="rnd">
              <a:noFill/>
              <a:round/>
            </a:ln>
            <a:effectLst/>
          </c:spPr>
          <c:marker>
            <c:symbol val="none"/>
          </c:marker>
          <c:val>
            <c:numRef>
              <c:f>'[_MAIN_All University Mapping File_All Phases.xlsx]Sheet5'!$C$2:$C$13</c:f>
              <c:numCache>
                <c:formatCode>"$"#,##0.00_);[Red]\("$"#,##0.00\)</c:formatCode>
                <c:ptCount val="12"/>
                <c:pt idx="0">
                  <c:v>17.5</c:v>
                </c:pt>
                <c:pt idx="1">
                  <c:v>19.25</c:v>
                </c:pt>
                <c:pt idx="2">
                  <c:v>21.175000000000001</c:v>
                </c:pt>
                <c:pt idx="3">
                  <c:v>23.292500000000004</c:v>
                </c:pt>
                <c:pt idx="4">
                  <c:v>25.621750000000006</c:v>
                </c:pt>
                <c:pt idx="5">
                  <c:v>28.183925000000009</c:v>
                </c:pt>
                <c:pt idx="6">
                  <c:v>31.002317500000014</c:v>
                </c:pt>
                <c:pt idx="7">
                  <c:v>34.102549250000017</c:v>
                </c:pt>
                <c:pt idx="8">
                  <c:v>37.512804175000021</c:v>
                </c:pt>
                <c:pt idx="9">
                  <c:v>41.264084592500026</c:v>
                </c:pt>
                <c:pt idx="10">
                  <c:v>45.390493051750035</c:v>
                </c:pt>
                <c:pt idx="11">
                  <c:v>49.92954235692504</c:v>
                </c:pt>
              </c:numCache>
            </c:numRef>
          </c:val>
          <c:smooth val="0"/>
          <c:extLst>
            <c:ext xmlns:c16="http://schemas.microsoft.com/office/drawing/2014/chart" uri="{C3380CC4-5D6E-409C-BE32-E72D297353CC}">
              <c16:uniqueId val="{00000001-CA1A-4424-8225-2513E653D83C}"/>
            </c:ext>
          </c:extLst>
        </c:ser>
        <c:ser>
          <c:idx val="3"/>
          <c:order val="3"/>
          <c:tx>
            <c:strRef>
              <c:f>'[_MAIN_All University Mapping File_All Phases.xlsx]Sheet5'!$D$1</c:f>
              <c:strCache>
                <c:ptCount val="1"/>
                <c:pt idx="0">
                  <c:v>Maximum </c:v>
                </c:pt>
              </c:strCache>
            </c:strRef>
          </c:tx>
          <c:spPr>
            <a:ln w="19050" cap="rnd">
              <a:noFill/>
              <a:round/>
            </a:ln>
            <a:effectLst/>
          </c:spPr>
          <c:marker>
            <c:symbol val="none"/>
          </c:marker>
          <c:val>
            <c:numRef>
              <c:f>'[_MAIN_All University Mapping File_All Phases.xlsx]Sheet5'!$D$2:$D$13</c:f>
              <c:numCache>
                <c:formatCode>"$"#,##0.00_);[Red]\("$"#,##0.00\)</c:formatCode>
                <c:ptCount val="12"/>
                <c:pt idx="0">
                  <c:v>21</c:v>
                </c:pt>
                <c:pt idx="1">
                  <c:v>23.1</c:v>
                </c:pt>
                <c:pt idx="2">
                  <c:v>25.410000000000004</c:v>
                </c:pt>
                <c:pt idx="3">
                  <c:v>27.951000000000008</c:v>
                </c:pt>
                <c:pt idx="4">
                  <c:v>30.746100000000009</c:v>
                </c:pt>
                <c:pt idx="5">
                  <c:v>33.820710000000012</c:v>
                </c:pt>
                <c:pt idx="6">
                  <c:v>37.202781000000016</c:v>
                </c:pt>
                <c:pt idx="7">
                  <c:v>40.923059100000017</c:v>
                </c:pt>
                <c:pt idx="8">
                  <c:v>45.015365010000025</c:v>
                </c:pt>
                <c:pt idx="9">
                  <c:v>49.516901511000029</c:v>
                </c:pt>
                <c:pt idx="10">
                  <c:v>54.468591662100039</c:v>
                </c:pt>
                <c:pt idx="11">
                  <c:v>59.91545082831005</c:v>
                </c:pt>
              </c:numCache>
            </c:numRef>
          </c:val>
          <c:smooth val="0"/>
          <c:extLst>
            <c:ext xmlns:c16="http://schemas.microsoft.com/office/drawing/2014/chart" uri="{C3380CC4-5D6E-409C-BE32-E72D297353CC}">
              <c16:uniqueId val="{00000002-CA1A-4424-8225-2513E653D83C}"/>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rgbClr val="052057"/>
              </a:solidFill>
              <a:ln w="9525" cap="flat" cmpd="sng" algn="ctr">
                <a:solidFill>
                  <a:srgbClr val="12284D"/>
                </a:solidFill>
                <a:round/>
              </a:ln>
              <a:effectLst/>
            </c:spPr>
          </c:upBars>
          <c:downBars>
            <c:spPr>
              <a:solidFill>
                <a:schemeClr val="dk1">
                  <a:lumMod val="75000"/>
                  <a:lumOff val="25000"/>
                </a:schemeClr>
              </a:solidFill>
              <a:ln w="9525" cap="flat" cmpd="sng" algn="ctr">
                <a:solidFill>
                  <a:schemeClr val="tx1">
                    <a:lumMod val="65000"/>
                    <a:lumOff val="35000"/>
                  </a:schemeClr>
                </a:solidFill>
                <a:round/>
              </a:ln>
              <a:effectLst/>
            </c:spPr>
          </c:downBars>
        </c:upDownBars>
        <c:axId val="1913460320"/>
        <c:axId val="1913468480"/>
        <c:extLst>
          <c:ext xmlns:c15="http://schemas.microsoft.com/office/drawing/2012/chart" uri="{02D57815-91ED-43cb-92C2-25804820EDAC}">
            <c15:filteredLineSeries>
              <c15:ser>
                <c:idx val="0"/>
                <c:order val="0"/>
                <c:tx>
                  <c:strRef>
                    <c:extLst>
                      <c:ext uri="{02D57815-91ED-43cb-92C2-25804820EDAC}">
                        <c15:formulaRef>
                          <c15:sqref>'[_MAIN_All University Mapping File_All Phases.xlsx]Sheet5'!$A$1</c15:sqref>
                        </c15:formulaRef>
                      </c:ext>
                    </c:extLst>
                    <c:strCache>
                      <c:ptCount val="1"/>
                      <c:pt idx="0">
                        <c:v>Range</c:v>
                      </c:pt>
                    </c:strCache>
                  </c:strRef>
                </c:tx>
                <c:spPr>
                  <a:ln w="19050" cap="rnd">
                    <a:noFill/>
                    <a:round/>
                  </a:ln>
                  <a:effectLst/>
                </c:spPr>
                <c:marker>
                  <c:symbol val="none"/>
                </c:marker>
                <c:val>
                  <c:numRef>
                    <c:extLst>
                      <c:ext uri="{02D57815-91ED-43cb-92C2-25804820EDAC}">
                        <c15:formulaRef>
                          <c15:sqref>'[_MAIN_All University Mapping File_All Phases.xlsx]Sheet5'!$A$2:$A$13</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3-CA1A-4424-8225-2513E653D83C}"/>
                  </c:ext>
                </c:extLst>
              </c15:ser>
            </c15:filteredLineSeries>
          </c:ext>
        </c:extLst>
      </c:stockChart>
      <c:catAx>
        <c:axId val="19134603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468480"/>
        <c:crosses val="autoZero"/>
        <c:auto val="1"/>
        <c:lblAlgn val="ctr"/>
        <c:lblOffset val="100"/>
        <c:noMultiLvlLbl val="0"/>
      </c:catAx>
      <c:valAx>
        <c:axId val="1913468480"/>
        <c:scaling>
          <c:orientation val="minMax"/>
          <c:max val="65"/>
          <c:min val="10"/>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46032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52057"/>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A7153-88C6-478E-9589-78BED3306A77}" type="doc">
      <dgm:prSet loTypeId="urn:microsoft.com/office/officeart/2005/8/layout/pyramid3" loCatId="pyramid" qsTypeId="urn:microsoft.com/office/officeart/2005/8/quickstyle/simple1" qsCatId="simple" csTypeId="urn:microsoft.com/office/officeart/2005/8/colors/accent0_1" csCatId="mainScheme" phldr="1"/>
      <dgm:spPr/>
    </dgm:pt>
    <dgm:pt modelId="{7AD82F3B-898C-4DB8-AA35-E15AA568BB30}">
      <dgm:prSet phldrT="[Text]" custT="1"/>
      <dgm:spPr>
        <a:solidFill>
          <a:schemeClr val="bg1"/>
        </a:solidFill>
      </dgm:spPr>
      <dgm:t>
        <a:bodyPr/>
        <a:lstStyle/>
        <a:p>
          <a:pPr algn="ctr"/>
          <a:r>
            <a:rPr lang="en-US" sz="1400" b="1">
              <a:solidFill>
                <a:srgbClr val="001847"/>
              </a:solidFill>
              <a:latin typeface="Montserrat" pitchFamily="2" charset="0"/>
            </a:rPr>
            <a:t>Leadership and Management</a:t>
          </a:r>
        </a:p>
      </dgm:t>
    </dgm:pt>
    <dgm:pt modelId="{06141116-A2B1-45A4-87B3-4545507F894C}" type="parTrans" cxnId="{5385A78B-D28E-4A19-8DAF-748C543192B1}">
      <dgm:prSet/>
      <dgm:spPr/>
      <dgm:t>
        <a:bodyPr/>
        <a:lstStyle/>
        <a:p>
          <a:endParaRPr lang="en-US" sz="1400">
            <a:latin typeface="Montserrat" pitchFamily="2" charset="0"/>
          </a:endParaRPr>
        </a:p>
      </dgm:t>
    </dgm:pt>
    <dgm:pt modelId="{084C3012-8964-4FA9-ADF9-B3873B2C40B8}" type="sibTrans" cxnId="{5385A78B-D28E-4A19-8DAF-748C543192B1}">
      <dgm:prSet/>
      <dgm:spPr/>
      <dgm:t>
        <a:bodyPr/>
        <a:lstStyle/>
        <a:p>
          <a:endParaRPr lang="en-US" sz="1400">
            <a:latin typeface="Montserrat" pitchFamily="2" charset="0"/>
          </a:endParaRPr>
        </a:p>
      </dgm:t>
    </dgm:pt>
    <dgm:pt modelId="{D7F40A94-FCA3-44FD-94F4-2F5EAAEC2E26}">
      <dgm:prSet phldrT="[Text]" custT="1"/>
      <dgm:spPr>
        <a:solidFill>
          <a:schemeClr val="bg1"/>
        </a:solidFill>
      </dgm:spPr>
      <dgm:t>
        <a:bodyPr/>
        <a:lstStyle/>
        <a:p>
          <a:r>
            <a:rPr lang="en-US" sz="1400" b="1">
              <a:solidFill>
                <a:srgbClr val="001847"/>
              </a:solidFill>
              <a:latin typeface="Montserrat" pitchFamily="2" charset="0"/>
            </a:rPr>
            <a:t>Professional</a:t>
          </a:r>
        </a:p>
      </dgm:t>
    </dgm:pt>
    <dgm:pt modelId="{69DEA07F-1DD8-43E9-B06B-01B2E28B01BC}" type="parTrans" cxnId="{F8F810AB-B35E-448C-9D68-508C0ABFE825}">
      <dgm:prSet/>
      <dgm:spPr/>
      <dgm:t>
        <a:bodyPr/>
        <a:lstStyle/>
        <a:p>
          <a:endParaRPr lang="en-US" sz="1400">
            <a:latin typeface="Montserrat" pitchFamily="2" charset="0"/>
          </a:endParaRPr>
        </a:p>
      </dgm:t>
    </dgm:pt>
    <dgm:pt modelId="{32F9B604-840C-471E-9E36-AE47D6DF47D9}" type="sibTrans" cxnId="{F8F810AB-B35E-448C-9D68-508C0ABFE825}">
      <dgm:prSet/>
      <dgm:spPr/>
      <dgm:t>
        <a:bodyPr/>
        <a:lstStyle/>
        <a:p>
          <a:endParaRPr lang="en-US" sz="1400">
            <a:latin typeface="Montserrat" pitchFamily="2" charset="0"/>
          </a:endParaRPr>
        </a:p>
      </dgm:t>
    </dgm:pt>
    <dgm:pt modelId="{5B1E475D-366E-49F5-83D8-6B12023D90FC}">
      <dgm:prSet phldrT="[Text]" custT="1"/>
      <dgm:spPr>
        <a:solidFill>
          <a:schemeClr val="bg1"/>
        </a:solidFill>
      </dgm:spPr>
      <dgm:t>
        <a:bodyPr/>
        <a:lstStyle/>
        <a:p>
          <a:endParaRPr lang="en-US" sz="1200" b="1">
            <a:solidFill>
              <a:srgbClr val="001847"/>
            </a:solidFill>
            <a:latin typeface="Montserrat" pitchFamily="2" charset="0"/>
          </a:endParaRPr>
        </a:p>
        <a:p>
          <a:endParaRPr lang="en-US" sz="1200">
            <a:latin typeface="Montserrat" pitchFamily="2" charset="0"/>
          </a:endParaRPr>
        </a:p>
      </dgm:t>
    </dgm:pt>
    <dgm:pt modelId="{42193986-0FEB-49CC-BE13-2C84245EF33A}" type="parTrans" cxnId="{9455C163-3AEF-4DAE-8249-1EC93C0433A5}">
      <dgm:prSet/>
      <dgm:spPr/>
      <dgm:t>
        <a:bodyPr/>
        <a:lstStyle/>
        <a:p>
          <a:endParaRPr lang="en-US" sz="1400">
            <a:latin typeface="Montserrat" pitchFamily="2" charset="0"/>
          </a:endParaRPr>
        </a:p>
      </dgm:t>
    </dgm:pt>
    <dgm:pt modelId="{7084298E-0237-4C1F-90A1-F99D18D9E844}" type="sibTrans" cxnId="{9455C163-3AEF-4DAE-8249-1EC93C0433A5}">
      <dgm:prSet/>
      <dgm:spPr/>
      <dgm:t>
        <a:bodyPr/>
        <a:lstStyle/>
        <a:p>
          <a:endParaRPr lang="en-US" sz="1400">
            <a:latin typeface="Montserrat" pitchFamily="2" charset="0"/>
          </a:endParaRPr>
        </a:p>
      </dgm:t>
    </dgm:pt>
    <dgm:pt modelId="{5C1571FA-6CF1-463B-863D-58D1A741A90E}" type="pres">
      <dgm:prSet presAssocID="{EF4A7153-88C6-478E-9589-78BED3306A77}" presName="Name0" presStyleCnt="0">
        <dgm:presLayoutVars>
          <dgm:dir/>
          <dgm:animLvl val="lvl"/>
          <dgm:resizeHandles val="exact"/>
        </dgm:presLayoutVars>
      </dgm:prSet>
      <dgm:spPr/>
    </dgm:pt>
    <dgm:pt modelId="{691425C3-2D70-4415-AF57-74661619C5A3}" type="pres">
      <dgm:prSet presAssocID="{7AD82F3B-898C-4DB8-AA35-E15AA568BB30}" presName="Name8" presStyleCnt="0"/>
      <dgm:spPr/>
    </dgm:pt>
    <dgm:pt modelId="{A4DB09B9-AF41-41B8-8FD7-9D5FE2F7CE3D}" type="pres">
      <dgm:prSet presAssocID="{7AD82F3B-898C-4DB8-AA35-E15AA568BB30}" presName="level" presStyleLbl="node1" presStyleIdx="0" presStyleCnt="3" custLinFactNeighborX="901" custLinFactNeighborY="775">
        <dgm:presLayoutVars>
          <dgm:chMax val="1"/>
          <dgm:bulletEnabled val="1"/>
        </dgm:presLayoutVars>
      </dgm:prSet>
      <dgm:spPr/>
    </dgm:pt>
    <dgm:pt modelId="{6EA5832A-4FAB-462B-B66F-63243ABF6215}" type="pres">
      <dgm:prSet presAssocID="{7AD82F3B-898C-4DB8-AA35-E15AA568BB30}" presName="levelTx" presStyleLbl="revTx" presStyleIdx="0" presStyleCnt="0">
        <dgm:presLayoutVars>
          <dgm:chMax val="1"/>
          <dgm:bulletEnabled val="1"/>
        </dgm:presLayoutVars>
      </dgm:prSet>
      <dgm:spPr/>
    </dgm:pt>
    <dgm:pt modelId="{6B99A1B0-40F1-49A0-BEF2-7D7459725E9E}" type="pres">
      <dgm:prSet presAssocID="{D7F40A94-FCA3-44FD-94F4-2F5EAAEC2E26}" presName="Name8" presStyleCnt="0"/>
      <dgm:spPr/>
    </dgm:pt>
    <dgm:pt modelId="{CC331D96-F515-4DEB-B075-D95AB692C48B}" type="pres">
      <dgm:prSet presAssocID="{D7F40A94-FCA3-44FD-94F4-2F5EAAEC2E26}" presName="level" presStyleLbl="node1" presStyleIdx="1" presStyleCnt="3">
        <dgm:presLayoutVars>
          <dgm:chMax val="1"/>
          <dgm:bulletEnabled val="1"/>
        </dgm:presLayoutVars>
      </dgm:prSet>
      <dgm:spPr/>
    </dgm:pt>
    <dgm:pt modelId="{EE766AFE-4579-4F12-AF40-9D05E2AE0159}" type="pres">
      <dgm:prSet presAssocID="{D7F40A94-FCA3-44FD-94F4-2F5EAAEC2E26}" presName="levelTx" presStyleLbl="revTx" presStyleIdx="0" presStyleCnt="0">
        <dgm:presLayoutVars>
          <dgm:chMax val="1"/>
          <dgm:bulletEnabled val="1"/>
        </dgm:presLayoutVars>
      </dgm:prSet>
      <dgm:spPr/>
    </dgm:pt>
    <dgm:pt modelId="{1BADD6BF-29C0-4792-B0BC-77B6E4053BC8}" type="pres">
      <dgm:prSet presAssocID="{5B1E475D-366E-49F5-83D8-6B12023D90FC}" presName="Name8" presStyleCnt="0"/>
      <dgm:spPr/>
    </dgm:pt>
    <dgm:pt modelId="{71C36B91-FE8B-4BDE-877C-AFCE17DC75AA}" type="pres">
      <dgm:prSet presAssocID="{5B1E475D-366E-49F5-83D8-6B12023D90FC}" presName="level" presStyleLbl="node1" presStyleIdx="2" presStyleCnt="3">
        <dgm:presLayoutVars>
          <dgm:chMax val="1"/>
          <dgm:bulletEnabled val="1"/>
        </dgm:presLayoutVars>
      </dgm:prSet>
      <dgm:spPr/>
    </dgm:pt>
    <dgm:pt modelId="{D26BA92D-9EA9-40C5-A7E5-9F6C9E5128DD}" type="pres">
      <dgm:prSet presAssocID="{5B1E475D-366E-49F5-83D8-6B12023D90FC}" presName="levelTx" presStyleLbl="revTx" presStyleIdx="0" presStyleCnt="0">
        <dgm:presLayoutVars>
          <dgm:chMax val="1"/>
          <dgm:bulletEnabled val="1"/>
        </dgm:presLayoutVars>
      </dgm:prSet>
      <dgm:spPr/>
    </dgm:pt>
  </dgm:ptLst>
  <dgm:cxnLst>
    <dgm:cxn modelId="{9455C163-3AEF-4DAE-8249-1EC93C0433A5}" srcId="{EF4A7153-88C6-478E-9589-78BED3306A77}" destId="{5B1E475D-366E-49F5-83D8-6B12023D90FC}" srcOrd="2" destOrd="0" parTransId="{42193986-0FEB-49CC-BE13-2C84245EF33A}" sibTransId="{7084298E-0237-4C1F-90A1-F99D18D9E844}"/>
    <dgm:cxn modelId="{12017A4F-774C-4353-ADB7-A882A8FD5296}" type="presOf" srcId="{7AD82F3B-898C-4DB8-AA35-E15AA568BB30}" destId="{A4DB09B9-AF41-41B8-8FD7-9D5FE2F7CE3D}" srcOrd="0" destOrd="0" presId="urn:microsoft.com/office/officeart/2005/8/layout/pyramid3"/>
    <dgm:cxn modelId="{69917F74-BEFF-4D61-9369-76BF3C429028}" type="presOf" srcId="{5B1E475D-366E-49F5-83D8-6B12023D90FC}" destId="{D26BA92D-9EA9-40C5-A7E5-9F6C9E5128DD}" srcOrd="1" destOrd="0" presId="urn:microsoft.com/office/officeart/2005/8/layout/pyramid3"/>
    <dgm:cxn modelId="{3DC4437B-D9D5-43C1-B12C-39615BEB096B}" type="presOf" srcId="{EF4A7153-88C6-478E-9589-78BED3306A77}" destId="{5C1571FA-6CF1-463B-863D-58D1A741A90E}" srcOrd="0" destOrd="0" presId="urn:microsoft.com/office/officeart/2005/8/layout/pyramid3"/>
    <dgm:cxn modelId="{5385A78B-D28E-4A19-8DAF-748C543192B1}" srcId="{EF4A7153-88C6-478E-9589-78BED3306A77}" destId="{7AD82F3B-898C-4DB8-AA35-E15AA568BB30}" srcOrd="0" destOrd="0" parTransId="{06141116-A2B1-45A4-87B3-4545507F894C}" sibTransId="{084C3012-8964-4FA9-ADF9-B3873B2C40B8}"/>
    <dgm:cxn modelId="{29A2AAA1-9A6B-4012-9173-0689CB7D504C}" type="presOf" srcId="{5B1E475D-366E-49F5-83D8-6B12023D90FC}" destId="{71C36B91-FE8B-4BDE-877C-AFCE17DC75AA}" srcOrd="0" destOrd="0" presId="urn:microsoft.com/office/officeart/2005/8/layout/pyramid3"/>
    <dgm:cxn modelId="{F8F810AB-B35E-448C-9D68-508C0ABFE825}" srcId="{EF4A7153-88C6-478E-9589-78BED3306A77}" destId="{D7F40A94-FCA3-44FD-94F4-2F5EAAEC2E26}" srcOrd="1" destOrd="0" parTransId="{69DEA07F-1DD8-43E9-B06B-01B2E28B01BC}" sibTransId="{32F9B604-840C-471E-9E36-AE47D6DF47D9}"/>
    <dgm:cxn modelId="{728DE8B5-8754-4CAC-BF1D-9A29267D862D}" type="presOf" srcId="{7AD82F3B-898C-4DB8-AA35-E15AA568BB30}" destId="{6EA5832A-4FAB-462B-B66F-63243ABF6215}" srcOrd="1" destOrd="0" presId="urn:microsoft.com/office/officeart/2005/8/layout/pyramid3"/>
    <dgm:cxn modelId="{802A87D8-F750-4A56-A0D5-96B1C6DA25F7}" type="presOf" srcId="{D7F40A94-FCA3-44FD-94F4-2F5EAAEC2E26}" destId="{EE766AFE-4579-4F12-AF40-9D05E2AE0159}" srcOrd="1" destOrd="0" presId="urn:microsoft.com/office/officeart/2005/8/layout/pyramid3"/>
    <dgm:cxn modelId="{9CF4C2DF-A50E-4410-8E07-9C72493C504E}" type="presOf" srcId="{D7F40A94-FCA3-44FD-94F4-2F5EAAEC2E26}" destId="{CC331D96-F515-4DEB-B075-D95AB692C48B}" srcOrd="0" destOrd="0" presId="urn:microsoft.com/office/officeart/2005/8/layout/pyramid3"/>
    <dgm:cxn modelId="{435A1FA9-D587-41CC-86C2-6E23CC696B28}" type="presParOf" srcId="{5C1571FA-6CF1-463B-863D-58D1A741A90E}" destId="{691425C3-2D70-4415-AF57-74661619C5A3}" srcOrd="0" destOrd="0" presId="urn:microsoft.com/office/officeart/2005/8/layout/pyramid3"/>
    <dgm:cxn modelId="{0D0A88FF-C8C1-42D5-BF7D-FF24F51F2F7D}" type="presParOf" srcId="{691425C3-2D70-4415-AF57-74661619C5A3}" destId="{A4DB09B9-AF41-41B8-8FD7-9D5FE2F7CE3D}" srcOrd="0" destOrd="0" presId="urn:microsoft.com/office/officeart/2005/8/layout/pyramid3"/>
    <dgm:cxn modelId="{032BDAF4-B405-44D3-B34A-661609C3DF7C}" type="presParOf" srcId="{691425C3-2D70-4415-AF57-74661619C5A3}" destId="{6EA5832A-4FAB-462B-B66F-63243ABF6215}" srcOrd="1" destOrd="0" presId="urn:microsoft.com/office/officeart/2005/8/layout/pyramid3"/>
    <dgm:cxn modelId="{814CE32E-91C6-41AF-A519-701AF8C48D90}" type="presParOf" srcId="{5C1571FA-6CF1-463B-863D-58D1A741A90E}" destId="{6B99A1B0-40F1-49A0-BEF2-7D7459725E9E}" srcOrd="1" destOrd="0" presId="urn:microsoft.com/office/officeart/2005/8/layout/pyramid3"/>
    <dgm:cxn modelId="{D293F82E-CFFE-4940-959B-F32703ACF83B}" type="presParOf" srcId="{6B99A1B0-40F1-49A0-BEF2-7D7459725E9E}" destId="{CC331D96-F515-4DEB-B075-D95AB692C48B}" srcOrd="0" destOrd="0" presId="urn:microsoft.com/office/officeart/2005/8/layout/pyramid3"/>
    <dgm:cxn modelId="{7CC511B7-9DC6-4124-9097-000312B9F65D}" type="presParOf" srcId="{6B99A1B0-40F1-49A0-BEF2-7D7459725E9E}" destId="{EE766AFE-4579-4F12-AF40-9D05E2AE0159}" srcOrd="1" destOrd="0" presId="urn:microsoft.com/office/officeart/2005/8/layout/pyramid3"/>
    <dgm:cxn modelId="{9F1E075B-62CE-4FED-8954-CB6E78DB71BB}" type="presParOf" srcId="{5C1571FA-6CF1-463B-863D-58D1A741A90E}" destId="{1BADD6BF-29C0-4792-B0BC-77B6E4053BC8}" srcOrd="2" destOrd="0" presId="urn:microsoft.com/office/officeart/2005/8/layout/pyramid3"/>
    <dgm:cxn modelId="{7962F914-AA4C-4A02-A053-570B0FC7A60A}" type="presParOf" srcId="{1BADD6BF-29C0-4792-B0BC-77B6E4053BC8}" destId="{71C36B91-FE8B-4BDE-877C-AFCE17DC75AA}" srcOrd="0" destOrd="0" presId="urn:microsoft.com/office/officeart/2005/8/layout/pyramid3"/>
    <dgm:cxn modelId="{892EEA2D-A93F-4046-8A1C-39D5ED48F48D}" type="presParOf" srcId="{1BADD6BF-29C0-4792-B0BC-77B6E4053BC8}" destId="{D26BA92D-9EA9-40C5-A7E5-9F6C9E5128DD}"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B09B9-AF41-41B8-8FD7-9D5FE2F7CE3D}">
      <dsp:nvSpPr>
        <dsp:cNvPr id="0" name=""/>
        <dsp:cNvSpPr/>
      </dsp:nvSpPr>
      <dsp:spPr>
        <a:xfrm rot="10800000">
          <a:off x="0" y="9267"/>
          <a:ext cx="5025526" cy="1195793"/>
        </a:xfrm>
        <a:prstGeom prst="trapezoid">
          <a:avLst>
            <a:gd name="adj" fmla="val 70045"/>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1847"/>
              </a:solidFill>
              <a:latin typeface="Montserrat" pitchFamily="2" charset="0"/>
            </a:rPr>
            <a:t>Leadership and Management</a:t>
          </a:r>
        </a:p>
      </dsp:txBody>
      <dsp:txXfrm rot="-10800000">
        <a:off x="879467" y="9267"/>
        <a:ext cx="3266592" cy="1195793"/>
      </dsp:txXfrm>
    </dsp:sp>
    <dsp:sp modelId="{CC331D96-F515-4DEB-B075-D95AB692C48B}">
      <dsp:nvSpPr>
        <dsp:cNvPr id="0" name=""/>
        <dsp:cNvSpPr/>
      </dsp:nvSpPr>
      <dsp:spPr>
        <a:xfrm rot="10800000">
          <a:off x="837587" y="1195793"/>
          <a:ext cx="3350351" cy="1195793"/>
        </a:xfrm>
        <a:prstGeom prst="trapezoid">
          <a:avLst>
            <a:gd name="adj" fmla="val 70045"/>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1847"/>
              </a:solidFill>
              <a:latin typeface="Montserrat" pitchFamily="2" charset="0"/>
            </a:rPr>
            <a:t>Professional</a:t>
          </a:r>
        </a:p>
      </dsp:txBody>
      <dsp:txXfrm rot="-10800000">
        <a:off x="1423899" y="1195793"/>
        <a:ext cx="2177728" cy="1195793"/>
      </dsp:txXfrm>
    </dsp:sp>
    <dsp:sp modelId="{71C36B91-FE8B-4BDE-877C-AFCE17DC75AA}">
      <dsp:nvSpPr>
        <dsp:cNvPr id="0" name=""/>
        <dsp:cNvSpPr/>
      </dsp:nvSpPr>
      <dsp:spPr>
        <a:xfrm rot="10800000">
          <a:off x="1675175" y="2391586"/>
          <a:ext cx="1675175" cy="1195793"/>
        </a:xfrm>
        <a:prstGeom prst="trapezoid">
          <a:avLst>
            <a:gd name="adj" fmla="val 70045"/>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rgbClr val="001847"/>
            </a:solidFill>
            <a:latin typeface="Montserrat" pitchFamily="2" charset="0"/>
          </a:endParaRPr>
        </a:p>
        <a:p>
          <a:pPr marL="0" lvl="0" indent="0" algn="ctr" defTabSz="533400">
            <a:lnSpc>
              <a:spcPct val="90000"/>
            </a:lnSpc>
            <a:spcBef>
              <a:spcPct val="0"/>
            </a:spcBef>
            <a:spcAft>
              <a:spcPct val="35000"/>
            </a:spcAft>
            <a:buNone/>
          </a:pPr>
          <a:endParaRPr lang="en-US" sz="1200" kern="1200">
            <a:latin typeface="Montserrat" pitchFamily="2" charset="0"/>
          </a:endParaRPr>
        </a:p>
      </dsp:txBody>
      <dsp:txXfrm rot="-10800000">
        <a:off x="1675175" y="2391586"/>
        <a:ext cx="1675175" cy="11957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7FE19-54BB-4A83-A36F-3315E94AB208}"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2F889-FCAE-4194-B5CC-AA74CCCCAC73}" type="slidenum">
              <a:rPr lang="en-US" smtClean="0"/>
              <a:t>‹#›</a:t>
            </a:fld>
            <a:endParaRPr lang="en-US"/>
          </a:p>
        </p:txBody>
      </p:sp>
    </p:spTree>
    <p:extLst>
      <p:ext uri="{BB962C8B-B14F-4D97-AF65-F5344CB8AC3E}">
        <p14:creationId xmlns:p14="http://schemas.microsoft.com/office/powerpoint/2010/main" val="28774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68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88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56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97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focus is on where we would find talent and lose talent.</a:t>
            </a:r>
          </a:p>
          <a:p>
            <a:endParaRPr lang="en-US" dirty="0"/>
          </a:p>
          <a:p>
            <a:r>
              <a:rPr lang="en-US" dirty="0"/>
              <a:t>This also helps bake in cost of living</a:t>
            </a:r>
          </a:p>
          <a:p>
            <a:endParaRPr lang="en-US" dirty="0"/>
          </a:p>
          <a:p>
            <a:r>
              <a:rPr lang="en-US" dirty="0"/>
              <a:t>Were not getting a custodian from Texas.  We want to be competitive in oxford, Batesville, Memphis, tupelo that is where we will find people to fill those roles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136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79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65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93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41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61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46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18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750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909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7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983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843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720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522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Topics from Pulse Survey</a:t>
            </a:r>
          </a:p>
        </p:txBody>
      </p:sp>
      <p:sp>
        <p:nvSpPr>
          <p:cNvPr id="4" name="Slide Number Placeholder 3"/>
          <p:cNvSpPr>
            <a:spLocks noGrp="1"/>
          </p:cNvSpPr>
          <p:nvPr>
            <p:ph type="sldNum" sz="quarter" idx="5"/>
          </p:nvPr>
        </p:nvSpPr>
        <p:spPr/>
        <p:txBody>
          <a:bodyPr/>
          <a:lstStyle/>
          <a:p>
            <a:fld id="{0272F889-FCAE-4194-B5CC-AA74CCCCAC73}" type="slidenum">
              <a:rPr lang="en-US" smtClean="0"/>
              <a:t>29</a:t>
            </a:fld>
            <a:endParaRPr lang="en-US"/>
          </a:p>
        </p:txBody>
      </p:sp>
    </p:spTree>
    <p:extLst>
      <p:ext uri="{BB962C8B-B14F-4D97-AF65-F5344CB8AC3E}">
        <p14:creationId xmlns:p14="http://schemas.microsoft.com/office/powerpoint/2010/main" val="1195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32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2F889-FCAE-4194-B5CC-AA74CCCCAC73}" type="slidenum">
              <a:rPr lang="en-US" smtClean="0"/>
              <a:t>5</a:t>
            </a:fld>
            <a:endParaRPr lang="en-US"/>
          </a:p>
        </p:txBody>
      </p:sp>
    </p:spTree>
    <p:extLst>
      <p:ext uri="{BB962C8B-B14F-4D97-AF65-F5344CB8AC3E}">
        <p14:creationId xmlns:p14="http://schemas.microsoft.com/office/powerpoint/2010/main" val="139394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42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32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ontserra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77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14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6FE5F-4E76-4BA9-A0D9-6F4BC84AA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35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hyperlink" Target="http://www.linkedin.com/company/huronconsulting"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facebook.com/HuronConsulting" TargetMode="Externa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hyperlink" Target="http://www.linkedin.com/company/huronconsulting"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facebook.com/HuronConsulting" TargetMode="Externa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hyperlink" Target="http://www.linkedin.com/company/huronconsulting"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facebook.com/HuronConsulting" TargetMode="Externa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21.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hyperlink" Target="http://www.linkedin.com/company/huronconsulting"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facebook.com/HuronConsulting" TargetMode="Externa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hyperlink" Target="http://www.linkedin.com/company/huronconsulting"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facebook.com/HuronConsulting" TargetMode="Externa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23.jpe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hyperlink" Target="http://www.linkedin.com/company/huronconsulting"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www.facebook.com/HuronConsulting"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79FE-0E99-FD6B-E266-02C0F30370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A1CDD7-93DD-3EE0-961F-14C49D087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DD9098-D8F1-0C31-E047-7A0F27D46728}"/>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5" name="Footer Placeholder 4">
            <a:extLst>
              <a:ext uri="{FF2B5EF4-FFF2-40B4-BE49-F238E27FC236}">
                <a16:creationId xmlns:a16="http://schemas.microsoft.com/office/drawing/2014/main" id="{79C1C7DA-E315-8675-3E90-DB9D87654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4B15D-747A-077A-EDC4-61F40FEEBA67}"/>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316630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489D-E7BD-EE1A-BF3F-810F7E9839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D72707-C9FD-21FE-02AA-78DC69040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A3EBB-14CB-DB8D-5E04-078E8AEECD7A}"/>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5" name="Footer Placeholder 4">
            <a:extLst>
              <a:ext uri="{FF2B5EF4-FFF2-40B4-BE49-F238E27FC236}">
                <a16:creationId xmlns:a16="http://schemas.microsoft.com/office/drawing/2014/main" id="{33ED2397-C825-450D-D85C-057444F70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67EAA-FB6B-2ED5-3C48-2547D2715B7E}"/>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175677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31A69-C150-D512-9DB5-1E9605A74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74F2E5-06B2-BA58-AFAA-87B073B815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C4ED7-48B6-3062-363B-4440926103F4}"/>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5" name="Footer Placeholder 4">
            <a:extLst>
              <a:ext uri="{FF2B5EF4-FFF2-40B4-BE49-F238E27FC236}">
                <a16:creationId xmlns:a16="http://schemas.microsoft.com/office/drawing/2014/main" id="{0F33FB89-45F3-74B3-39AB-404C890DA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7A729-285D-A998-81EA-E067F827F568}"/>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368892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68B1-F12B-E748-8C80-069F3EBF9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44E7F-AA73-B842-A3C3-2943E7C82D2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B21DA3-8C92-2940-8B0D-DB750C32A486}"/>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5" name="Footer Placeholder 4">
            <a:extLst>
              <a:ext uri="{FF2B5EF4-FFF2-40B4-BE49-F238E27FC236}">
                <a16:creationId xmlns:a16="http://schemas.microsoft.com/office/drawing/2014/main" id="{24EF8893-7A7A-3A47-AA88-5BD0A1FE1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27717-F200-7243-AA13-72C3DC1ECC8D}"/>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2969339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3D4C5-F9EE-8B40-8C26-D0BFA00E1B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A3ACAB-C356-8B46-8211-8844861BEA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A1CD-6EDA-FC46-8F64-D58E4D9BA96E}"/>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5" name="Footer Placeholder 4">
            <a:extLst>
              <a:ext uri="{FF2B5EF4-FFF2-40B4-BE49-F238E27FC236}">
                <a16:creationId xmlns:a16="http://schemas.microsoft.com/office/drawing/2014/main" id="{70BC66AD-DF16-FB47-B091-FBBBAB884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0E59E-5823-F74F-AB83-476F19494150}"/>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8859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D752-9E08-194A-B88E-CD0C9FECFCE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43FBF-E259-AD4E-9A93-D9A67FE7678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82ABEC-2205-F141-AB5D-FC0DE400A0AD}"/>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5" name="Footer Placeholder 4">
            <a:extLst>
              <a:ext uri="{FF2B5EF4-FFF2-40B4-BE49-F238E27FC236}">
                <a16:creationId xmlns:a16="http://schemas.microsoft.com/office/drawing/2014/main" id="{635C0783-D743-DF4D-BCF0-4E8BF9AF7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509F5-5CC1-3348-AED4-099042232431}"/>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1333856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D6AA-EADA-5E44-A6BB-0DAC12DB9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3EEE2-A1E4-A44F-996B-F6F0609A504B}"/>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9B7256-C47D-7247-A964-5E9D4853846A}"/>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E07807-1F9E-F049-8E3B-859A4BE56F2C}"/>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6" name="Footer Placeholder 5">
            <a:extLst>
              <a:ext uri="{FF2B5EF4-FFF2-40B4-BE49-F238E27FC236}">
                <a16:creationId xmlns:a16="http://schemas.microsoft.com/office/drawing/2014/main" id="{7B23412D-30FB-5A4C-9404-606EE879B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0ABCB-3F61-DE4F-9268-69F5D958089D}"/>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2625449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38B3-7B8B-3C40-A520-B02D33915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730BD-335F-FA4C-AFB7-A0A4F29E93C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7778A8-83D7-E04F-8212-9429EE7D071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8BC9D-4889-7C40-B9E5-FBBE48F3E792}"/>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62A2E0-7D73-FC44-BB44-F5182112A83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7FEDA7-D336-8F40-9806-9A6E78FEB25E}"/>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8" name="Footer Placeholder 7">
            <a:extLst>
              <a:ext uri="{FF2B5EF4-FFF2-40B4-BE49-F238E27FC236}">
                <a16:creationId xmlns:a16="http://schemas.microsoft.com/office/drawing/2014/main" id="{0AD53E2D-1E86-0D48-B9FD-3BFB9A61C6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69430D-ED98-9142-85CA-C3238BC7B30B}"/>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1144655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C1F6-F58E-7D4E-9F63-B84908921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C0C9A9-FDBB-2943-A394-7ABB60EA03E7}"/>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4" name="Footer Placeholder 3">
            <a:extLst>
              <a:ext uri="{FF2B5EF4-FFF2-40B4-BE49-F238E27FC236}">
                <a16:creationId xmlns:a16="http://schemas.microsoft.com/office/drawing/2014/main" id="{B9586500-25B4-564C-AAE3-151ED9A2EA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13A5B-2639-9A45-A89E-033783373FC2}"/>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2872668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575D0-30D1-E84E-B59D-53FE845F844A}"/>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3" name="Footer Placeholder 2">
            <a:extLst>
              <a:ext uri="{FF2B5EF4-FFF2-40B4-BE49-F238E27FC236}">
                <a16:creationId xmlns:a16="http://schemas.microsoft.com/office/drawing/2014/main" id="{84E6F411-26EB-CC4E-8678-AB954DB16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0C35F-A42E-7649-88E8-A384A5C145D6}"/>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3064238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88B8-53DF-D94B-B36C-C46AF99C3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166FF8-8245-2442-B015-77F9CA09332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09ACB-84D2-AB46-B27F-F13425C61F4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494C7-1E25-CC49-8B68-3C80C79D800A}"/>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6" name="Footer Placeholder 5">
            <a:extLst>
              <a:ext uri="{FF2B5EF4-FFF2-40B4-BE49-F238E27FC236}">
                <a16:creationId xmlns:a16="http://schemas.microsoft.com/office/drawing/2014/main" id="{B8F2CC84-2BE9-594B-8018-1D410CEE1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EEF85-A8F5-B749-974A-96DF92010882}"/>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139789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56509-DB99-3182-85E8-79F9F431B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5A485C-EBB3-C6BE-90A4-FD302B0D4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A7181-6C56-71E3-CFF2-1002153FCB74}"/>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5" name="Footer Placeholder 4">
            <a:extLst>
              <a:ext uri="{FF2B5EF4-FFF2-40B4-BE49-F238E27FC236}">
                <a16:creationId xmlns:a16="http://schemas.microsoft.com/office/drawing/2014/main" id="{FE53ADEA-D64A-7AC0-0D46-63305910A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7A4EC-002C-AB6A-13AB-46F8AE4501FF}"/>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547625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777A-B96B-8D43-8EE8-3A2DECDFF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9715A-4C0B-8B49-AE3A-C750AB25D7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8AB7E69-2499-9445-940C-04B31147289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4620A3-E1D3-1C49-AE40-F996DB25C2B4}"/>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6" name="Footer Placeholder 5">
            <a:extLst>
              <a:ext uri="{FF2B5EF4-FFF2-40B4-BE49-F238E27FC236}">
                <a16:creationId xmlns:a16="http://schemas.microsoft.com/office/drawing/2014/main" id="{4E454CDB-C73A-9843-AF95-9879F1FFF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538D4-349D-6347-BAB6-EE647D29F771}"/>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576329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E04F-6B4E-6C41-B861-923FB2B3B8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1D3832-FBF6-3343-A271-C29706EACD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84B2C-52D5-FA49-ABD4-BC6A26846069}"/>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5" name="Footer Placeholder 4">
            <a:extLst>
              <a:ext uri="{FF2B5EF4-FFF2-40B4-BE49-F238E27FC236}">
                <a16:creationId xmlns:a16="http://schemas.microsoft.com/office/drawing/2014/main" id="{6B956FC2-1905-7848-ABF8-3FCBD699A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E6CFC-F825-CC45-8F18-EBA0DBBE84F8}"/>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359063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773EAE-FDB1-F946-A839-0E3EBE14517D}"/>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3CEFB7-4095-1F45-B4A1-F3C7F4E9AC0F}"/>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74BAC-CBDE-5F43-95AD-F61F0FC5E091}"/>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5" name="Footer Placeholder 4">
            <a:extLst>
              <a:ext uri="{FF2B5EF4-FFF2-40B4-BE49-F238E27FC236}">
                <a16:creationId xmlns:a16="http://schemas.microsoft.com/office/drawing/2014/main" id="{BEE60EE1-CB81-DF44-9DB1-E739B709F5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C76D2-35A4-5441-A7F8-21E4AE65E15C}"/>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157634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a:xfrm>
            <a:off x="609600" y="545431"/>
            <a:ext cx="10972800" cy="877824"/>
          </a:xfrm>
        </p:spPr>
        <p:txBody>
          <a:bodyPr/>
          <a:lstStyle>
            <a:lvl1pPr>
              <a:defRPr b="0" i="0">
                <a:latin typeface="Montserrat" pitchFamily="2" charset="77"/>
              </a:defRPr>
            </a:lvl1pPr>
          </a:lstStyle>
          <a:p>
            <a:r>
              <a:rPr lang="en-US"/>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463284" marR="0" indent="-463284" algn="l" defTabSz="609585" rtl="0" eaLnBrk="1" fontAlgn="auto" latinLnBrk="0" hangingPunct="1">
              <a:lnSpc>
                <a:spcPct val="100000"/>
              </a:lnSpc>
              <a:spcBef>
                <a:spcPts val="2133"/>
              </a:spcBef>
              <a:spcAft>
                <a:spcPts val="0"/>
              </a:spcAft>
              <a:buClr>
                <a:schemeClr val="tx1"/>
              </a:buClr>
              <a:buSzTx/>
              <a:buFont typeface="+mj-lt"/>
              <a:buAutoNum type="arabicPeriod"/>
              <a:tabLst/>
              <a:defRPr lang="en-US" sz="3200" b="0" i="0" smtClean="0">
                <a:effectLst/>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Arial"/>
              <a:buChar char="◦"/>
              <a:tabLst/>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Arial"/>
              <a:buChar char="–"/>
              <a:tabLst/>
              <a:defRPr/>
            </a:lvl3pPr>
            <a:lvl4pPr marL="990575" indent="-259074">
              <a:buFont typeface="Arial"/>
              <a:buChar char="⁃"/>
              <a:defRPr/>
            </a:lvl4pPr>
            <a:lvl5pPr marL="990575" indent="-259074">
              <a:buFont typeface="Arial"/>
              <a:buChar char="⁃"/>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a:p>
            <a:pPr lvl="0"/>
            <a:r>
              <a:rPr lang="en-US"/>
              <a:t>Agenda Item 6</a:t>
            </a:r>
          </a:p>
          <a:p>
            <a:pPr lvl="0"/>
            <a:r>
              <a:rPr lang="en-US"/>
              <a:t>Agenda Item 7</a:t>
            </a:r>
          </a:p>
          <a:p>
            <a:pPr lvl="0"/>
            <a:r>
              <a:rPr lang="en-US"/>
              <a:t>Agenda Item 8</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6464"/>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694247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2537750"/>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658002"/>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4309041"/>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3429293"/>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6096000" y="2537750"/>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6096000" y="1658002"/>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6096000" y="4309041"/>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6096000" y="3429293"/>
            <a:ext cx="6086608" cy="869684"/>
          </a:xfrm>
        </p:spPr>
        <p:txBody>
          <a:bodyPr lIns="457200" tIns="91440" rIns="365760" bIns="91440" anchor="ctr" anchorCtr="0">
            <a:normAutofit/>
          </a:bodyPr>
          <a:lstStyle>
            <a:lvl1pPr>
              <a:defRPr sz="2667" b="0" i="0">
                <a:solidFill>
                  <a:schemeClr val="tx2"/>
                </a:solidFill>
                <a:latin typeface="Montserrat" pitchFamily="2" charset="77"/>
              </a:defRPr>
            </a:lvl1pPr>
          </a:lstStyle>
          <a:p>
            <a:pPr lvl="0"/>
            <a:r>
              <a:rPr lang="en-US"/>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2</a:t>
            </a:r>
          </a:p>
        </p:txBody>
      </p:sp>
    </p:spTree>
    <p:extLst>
      <p:ext uri="{BB962C8B-B14F-4D97-AF65-F5344CB8AC3E}">
        <p14:creationId xmlns:p14="http://schemas.microsoft.com/office/powerpoint/2010/main" val="2098191209"/>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609600" y="2543731"/>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609600" y="1658002"/>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609600" y="4315190"/>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609600" y="3429461"/>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609600" y="5200917"/>
            <a:ext cx="5477008" cy="869684"/>
          </a:xfrm>
        </p:spPr>
        <p:txBody>
          <a:bodyPr lIns="182880" tIns="91440" rIns="182880" bIns="91440" anchor="ctr" anchorCtr="0">
            <a:normAutofit/>
          </a:bodyPr>
          <a:lstStyle>
            <a:lvl1pPr>
              <a:defRPr sz="2667" b="0" i="0">
                <a:solidFill>
                  <a:schemeClr val="tx2"/>
                </a:solidFill>
                <a:latin typeface="Montserrat" pitchFamily="2" charset="77"/>
              </a:defRPr>
            </a:lvl1pPr>
          </a:lstStyle>
          <a:p>
            <a:pPr lvl="0"/>
            <a:r>
              <a:rPr lang="en-US"/>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6096000" y="1658002"/>
            <a:ext cx="5486400" cy="4412599"/>
          </a:xfrm>
          <a:solidFill>
            <a:schemeClr val="accent1">
              <a:lumMod val="75000"/>
            </a:schemeClr>
          </a:solidFill>
        </p:spPr>
        <p:txBody>
          <a:bodyPr lIns="182880" tIns="137160" rIns="182880" bIns="137160"/>
          <a:lstStyle>
            <a:lvl1pPr>
              <a:defRPr b="0" i="0">
                <a:solidFill>
                  <a:schemeClr val="bg1"/>
                </a:solidFill>
                <a:latin typeface="Montserrat" pitchFamily="2" charset="77"/>
              </a:defRPr>
            </a:lvl1pPr>
          </a:lstStyle>
          <a:p>
            <a:pPr lvl="0"/>
            <a:r>
              <a:rPr lang="en-US"/>
              <a:t>Descriptive Text Goes Here</a:t>
            </a:r>
          </a:p>
        </p:txBody>
      </p:sp>
    </p:spTree>
    <p:extLst>
      <p:ext uri="{BB962C8B-B14F-4D97-AF65-F5344CB8AC3E}">
        <p14:creationId xmlns:p14="http://schemas.microsoft.com/office/powerpoint/2010/main" val="2112862141"/>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Object E">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2209792"/>
            <a:ext cx="3048000" cy="36576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Object D">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3042355" cy="22097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5333"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Object G">
            <a:extLst>
              <a:ext uri="{FF2B5EF4-FFF2-40B4-BE49-F238E27FC236}">
                <a16:creationId xmlns:a16="http://schemas.microsoft.com/office/drawing/2014/main" id="{3F99C4F8-CBB5-2D43-8334-E63FE8BE5522}"/>
              </a:ext>
            </a:extLst>
          </p:cNvPr>
          <p:cNvCxnSpPr/>
          <p:nvPr userDrawn="1"/>
        </p:nvCxnSpPr>
        <p:spPr>
          <a:xfrm>
            <a:off x="609600" y="2221832"/>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F">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3048000" y="0"/>
            <a:ext cx="9144000" cy="68580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0" anchor="ctr" anchorCtr="0"/>
          <a:lstStyle>
            <a:lvl1pPr marL="0" indent="0" algn="ctr">
              <a:buNone/>
              <a:defRPr b="0" i="0">
                <a:solidFill>
                  <a:schemeClr val="accent1">
                    <a:lumMod val="75000"/>
                  </a:schemeClr>
                </a:solidFill>
                <a:latin typeface="Montserrat" pitchFamily="2" charset="77"/>
              </a:defRPr>
            </a:lvl1pPr>
          </a:lstStyle>
          <a:p>
            <a:r>
              <a:rPr lang="en-US"/>
              <a:t>Click to insert new image</a:t>
            </a: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79117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17" name="Picture 16" descr="Chart, diagram&#10;&#10;Description automatically generated">
            <a:extLst>
              <a:ext uri="{FF2B5EF4-FFF2-40B4-BE49-F238E27FC236}">
                <a16:creationId xmlns:a16="http://schemas.microsoft.com/office/drawing/2014/main" id="{D871A462-2884-DE4A-8EF6-7E391051EC86}"/>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Object H">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816987" y="5767221"/>
            <a:ext cx="2231013" cy="670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spcBef>
                <a:spcPts val="800"/>
              </a:spcBef>
              <a:spcAft>
                <a:spcPts val="800"/>
              </a:spcAft>
              <a:defRPr lang="en-US" sz="1467"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Speaker Name</a:t>
            </a:r>
          </a:p>
          <a:p>
            <a:pPr marL="0" marR="0" lvl="0" indent="0" fontAlgn="auto">
              <a:lnSpc>
                <a:spcPct val="100000"/>
              </a:lnSpc>
              <a:spcBef>
                <a:spcPts val="0"/>
              </a:spcBef>
              <a:spcAft>
                <a:spcPts val="0"/>
              </a:spcAft>
              <a:buClrTx/>
              <a:buSzTx/>
              <a:buFontTx/>
              <a:buNone/>
              <a:tabLst/>
            </a:pPr>
            <a:r>
              <a:rPr lang="en-US"/>
              <a:t>Speaker Title</a:t>
            </a:r>
          </a:p>
        </p:txBody>
      </p:sp>
      <p:sp>
        <p:nvSpPr>
          <p:cNvPr id="12" name="Object I">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816987" y="2668952"/>
            <a:ext cx="2231012" cy="2941163"/>
          </a:xfrm>
          <a:blipFill dpi="0" rotWithShape="1">
            <a:blip r:embed="rId3" cstate="email">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20" name="Object J">
            <a:extLst>
              <a:ext uri="{FF2B5EF4-FFF2-40B4-BE49-F238E27FC236}">
                <a16:creationId xmlns:a16="http://schemas.microsoft.com/office/drawing/2014/main" id="{20E5979B-F9EC-3D49-BE6D-6E69C00869CC}"/>
              </a:ext>
            </a:extLst>
          </p:cNvPr>
          <p:cNvSpPr>
            <a:spLocks noGrp="1"/>
          </p:cNvSpPr>
          <p:nvPr>
            <p:ph type="title" hasCustomPrompt="1"/>
          </p:nvPr>
        </p:nvSpPr>
        <p:spPr>
          <a:xfrm>
            <a:off x="795784" y="466475"/>
            <a:ext cx="7304101" cy="1463924"/>
          </a:xfrm>
        </p:spPr>
        <p:txBody>
          <a:bodyPr anchor="b"/>
          <a:lstStyle>
            <a:lvl1pPr>
              <a:defRPr b="0" i="0">
                <a:latin typeface="Montserrat" pitchFamily="2" charset="77"/>
              </a:defRPr>
            </a:lvl1pPr>
          </a:lstStyle>
          <a:p>
            <a:r>
              <a:rPr lang="en-US">
                <a:solidFill>
                  <a:srgbClr val="00558C"/>
                </a:solidFill>
              </a:rPr>
              <a:t>Topic Title</a:t>
            </a:r>
          </a:p>
        </p:txBody>
      </p:sp>
      <p:sp>
        <p:nvSpPr>
          <p:cNvPr id="21" name="Object K">
            <a:extLst>
              <a:ext uri="{FF2B5EF4-FFF2-40B4-BE49-F238E27FC236}">
                <a16:creationId xmlns:a16="http://schemas.microsoft.com/office/drawing/2014/main" id="{6B6DACE6-B4A3-6646-A297-53CA0085DB9D}"/>
              </a:ext>
            </a:extLst>
          </p:cNvPr>
          <p:cNvSpPr>
            <a:spLocks noGrp="1"/>
          </p:cNvSpPr>
          <p:nvPr>
            <p:ph type="body" sz="quarter" idx="10" hasCustomPrompt="1"/>
          </p:nvPr>
        </p:nvSpPr>
        <p:spPr>
          <a:xfrm>
            <a:off x="795784" y="2060443"/>
            <a:ext cx="7304101" cy="390512"/>
          </a:xfrm>
        </p:spPr>
        <p:txBody>
          <a:bodyPr/>
          <a:lstStyle>
            <a:lvl1pPr>
              <a:defRPr b="0" i="0">
                <a:solidFill>
                  <a:schemeClr val="tx1"/>
                </a:solidFill>
                <a:latin typeface="Montserrat" pitchFamily="2" charset="77"/>
              </a:defRPr>
            </a:lvl1pPr>
          </a:lstStyle>
          <a:p>
            <a:r>
              <a:rPr lang="en-US">
                <a:solidFill>
                  <a:srgbClr val="00558C"/>
                </a:solidFill>
              </a:rPr>
              <a:t>Subtitle</a:t>
            </a:r>
          </a:p>
        </p:txBody>
      </p:sp>
    </p:spTree>
    <p:extLst>
      <p:ext uri="{BB962C8B-B14F-4D97-AF65-F5344CB8AC3E}">
        <p14:creationId xmlns:p14="http://schemas.microsoft.com/office/powerpoint/2010/main" val="2668897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hasCustomPrompt="1"/>
          </p:nvPr>
        </p:nvSpPr>
        <p:spPr>
          <a:xfrm>
            <a:off x="0" y="838200"/>
            <a:ext cx="6096000" cy="5181600"/>
          </a:xfrm>
          <a:gradFill>
            <a:gsLst>
              <a:gs pos="70000">
                <a:schemeClr val="bg1">
                  <a:alpha val="76000"/>
                </a:schemeClr>
              </a:gs>
              <a:gs pos="10000">
                <a:schemeClr val="bg1">
                  <a:alpha val="0"/>
                </a:schemeClr>
              </a:gs>
              <a:gs pos="32000">
                <a:schemeClr val="bg1">
                  <a:alpha val="85000"/>
                </a:schemeClr>
              </a:gs>
              <a:gs pos="89000">
                <a:schemeClr val="bg1">
                  <a:alpha val="0"/>
                </a:schemeClr>
              </a:gs>
            </a:gsLst>
            <a:lin ang="5400000" scaled="0"/>
          </a:gradFill>
        </p:spPr>
        <p:txBody>
          <a:bodyPr lIns="457200" anchor="ctr" anchorCtr="0">
            <a:normAutofit/>
          </a:bodyPr>
          <a:lstStyle>
            <a:lvl1pPr>
              <a:defRPr sz="3733" b="0" i="0">
                <a:solidFill>
                  <a:schemeClr val="tx1"/>
                </a:solidFill>
                <a:latin typeface="Montserrat" pitchFamily="2" charset="77"/>
              </a:defRPr>
            </a:lvl1pPr>
          </a:lstStyle>
          <a:p>
            <a:r>
              <a:rPr lang="en-US"/>
              <a:t>Section Title Option 2 or Emphasis Slide</a:t>
            </a:r>
          </a:p>
        </p:txBody>
      </p:sp>
    </p:spTree>
    <p:extLst>
      <p:ext uri="{BB962C8B-B14F-4D97-AF65-F5344CB8AC3E}">
        <p14:creationId xmlns:p14="http://schemas.microsoft.com/office/powerpoint/2010/main" val="13149870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1270000" ty="0" sx="100000" sy="100000" flip="none" algn="ctr"/>
          </a:blipFill>
        </p:spPr>
        <p:txBody>
          <a:bodyPr tIns="1097280"/>
          <a:lstStyle>
            <a:lvl1pPr marL="0" indent="0" algn="ctr">
              <a:buNone/>
              <a:defRPr b="0" i="0">
                <a:solidFill>
                  <a:schemeClr val="tx2"/>
                </a:solidFill>
                <a:latin typeface="Montserrat" pitchFamily="2" charset="77"/>
              </a:defRPr>
            </a:lvl1pPr>
          </a:lstStyle>
          <a:p>
            <a:r>
              <a:rPr lang="en-US"/>
              <a:t>Click to change image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9132796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FFC5-F7A0-6EDC-B2B2-3C8A09722A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5A3BD8-9F87-0B17-B169-1E32CCA3C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65CBB-B352-7B05-A4CD-BDB7B7BC6820}"/>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5" name="Footer Placeholder 4">
            <a:extLst>
              <a:ext uri="{FF2B5EF4-FFF2-40B4-BE49-F238E27FC236}">
                <a16:creationId xmlns:a16="http://schemas.microsoft.com/office/drawing/2014/main" id="{0953C32B-A555-3949-AD6E-B8BF98DFD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0FE02-39C9-4D04-2B3F-17DBA1B791A0}"/>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2368248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6096000" y="1"/>
            <a:ext cx="6096000" cy="6858000"/>
          </a:xfrm>
          <a:blipFill dpi="0" rotWithShape="1">
            <a:blip r:embed="rId2" cstate="email">
              <a:extLst>
                <a:ext uri="{28A0092B-C50C-407E-A947-70E740481C1C}">
                  <a14:useLocalDpi xmlns:a14="http://schemas.microsoft.com/office/drawing/2010/main"/>
                </a:ext>
              </a:extLst>
            </a:blip>
            <a:srcRect/>
            <a:tile tx="-228600" ty="0" sx="100000" sy="100000" flip="none" algn="ctr"/>
          </a:blipFill>
        </p:spPr>
        <p:txBody>
          <a:bodyPr tIns="0" anchor="ctr" anchorCtr="0"/>
          <a:lstStyle>
            <a:lvl1pPr marL="0" indent="0" algn="ctr">
              <a:buNone/>
              <a:defRPr b="0" i="0">
                <a:solidFill>
                  <a:schemeClr val="tx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609600" y="838200"/>
            <a:ext cx="4876800" cy="5181600"/>
          </a:xfrm>
        </p:spPr>
        <p:txBody>
          <a:bodyPr anchor="ctr" anchorCtr="0">
            <a:normAutofit/>
          </a:bodyPr>
          <a:lstStyle>
            <a:lvl1pPr>
              <a:lnSpc>
                <a:spcPct val="110000"/>
              </a:lnSpc>
              <a:defRPr lang="en-US" sz="2667"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3662760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6096000" y="0"/>
            <a:ext cx="6096000" cy="68580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5" name="Picture Placeholder 2">
            <a:extLst>
              <a:ext uri="{FF2B5EF4-FFF2-40B4-BE49-F238E27FC236}">
                <a16:creationId xmlns:a16="http://schemas.microsoft.com/office/drawing/2014/main" id="{4ACF6AF8-39BF-6644-8CD4-385CA88BDF08}"/>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81661713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hasis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6096000" y="0"/>
            <a:ext cx="6096000" cy="68580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4" name="Picture Placeholder 2">
            <a:extLst>
              <a:ext uri="{FF2B5EF4-FFF2-40B4-BE49-F238E27FC236}">
                <a16:creationId xmlns:a16="http://schemas.microsoft.com/office/drawing/2014/main" id="{754546EB-9140-4342-B9B9-7F566D27B205}"/>
              </a:ext>
            </a:extLst>
          </p:cNvPr>
          <p:cNvSpPr>
            <a:spLocks noGrp="1"/>
          </p:cNvSpPr>
          <p:nvPr>
            <p:ph type="pic" sz="quarter" idx="16" hasCustomPrompt="1"/>
          </p:nvPr>
        </p:nvSpPr>
        <p:spPr>
          <a:xfrm>
            <a:off x="0" y="1"/>
            <a:ext cx="6096000" cy="6858000"/>
          </a:xfrm>
          <a:blipFill dpi="0" rotWithShape="1">
            <a:blip r:embed="rId2" cstate="email">
              <a:extLst>
                <a:ext uri="{28A0092B-C50C-407E-A947-70E740481C1C}">
                  <a14:useLocalDpi xmlns:a14="http://schemas.microsoft.com/office/drawing/2010/main"/>
                </a:ext>
              </a:extLst>
            </a:blip>
            <a:srcRect/>
            <a:tile tx="-317500" ty="0" sx="100000" sy="100000" flip="none" algn="ctr"/>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6705600" y="838200"/>
            <a:ext cx="4876800" cy="5181600"/>
          </a:xfrm>
        </p:spPr>
        <p:txBody>
          <a:bodyPr anchor="ctr" anchorCtr="0">
            <a:normAutofit/>
          </a:bodyPr>
          <a:lstStyle>
            <a:lvl1pPr>
              <a:lnSpc>
                <a:spcPct val="110000"/>
              </a:lnSpc>
              <a:defRPr lang="en-US" sz="2667"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4715160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3"/>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030910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258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Autofit/>
          </a:bodyPr>
          <a:lstStyle>
            <a:lvl1pPr marL="0" marR="0" indent="0" algn="l" defTabSz="609585" rtl="0" eaLnBrk="1" fontAlgn="auto" latinLnBrk="0" hangingPunct="1">
              <a:lnSpc>
                <a:spcPct val="110000"/>
              </a:lnSpc>
              <a:spcBef>
                <a:spcPts val="1333"/>
              </a:spcBef>
              <a:spcAft>
                <a:spcPts val="0"/>
              </a:spcAft>
              <a:buClr>
                <a:schemeClr val="tx2"/>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2"/>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a:p>
            <a:pPr lvl="0"/>
            <a:r>
              <a:rPr lang="en-US" err="1"/>
              <a:t>Commodonullafacilisinullamvehicula</a:t>
            </a:r>
            <a:r>
              <a:rPr lang="en-US"/>
              <a:t> ipsum a </a:t>
            </a:r>
            <a:r>
              <a:rPr lang="en-US" err="1"/>
              <a:t>arcu</a:t>
            </a:r>
            <a:r>
              <a:rPr lang="en-US"/>
              <a:t> cursus. </a:t>
            </a:r>
            <a:r>
              <a:rPr lang="en-US" err="1"/>
              <a:t>Lectusarcubibendum</a:t>
            </a:r>
            <a:r>
              <a:rPr lang="en-US"/>
              <a:t> at </a:t>
            </a:r>
            <a:r>
              <a:rPr lang="en-US" err="1"/>
              <a:t>varius</a:t>
            </a:r>
            <a:r>
              <a:rPr lang="en-US"/>
              <a:t> vel pharetra. </a:t>
            </a:r>
          </a:p>
          <a:p>
            <a:pPr lvl="0"/>
            <a:r>
              <a:rPr lang="en-US"/>
              <a:t>Non </a:t>
            </a:r>
            <a:r>
              <a:rPr lang="en-US" err="1"/>
              <a:t>consectetur</a:t>
            </a:r>
            <a:r>
              <a:rPr lang="en-US"/>
              <a:t> a </a:t>
            </a:r>
            <a:r>
              <a:rPr lang="en-US" err="1"/>
              <a:t>eratnam</a:t>
            </a:r>
            <a:r>
              <a:rPr lang="en-US"/>
              <a:t> at </a:t>
            </a:r>
            <a:r>
              <a:rPr lang="en-US" err="1"/>
              <a:t>lectus</a:t>
            </a:r>
            <a:r>
              <a:rPr lang="en-US"/>
              <a:t>. Sit </a:t>
            </a:r>
            <a:r>
              <a:rPr lang="en-US" err="1"/>
              <a:t>ametporttitoreget</a:t>
            </a:r>
            <a:r>
              <a:rPr lang="en-US"/>
              <a:t> dolor. Non </a:t>
            </a:r>
            <a:r>
              <a:rPr lang="en-US" err="1"/>
              <a:t>quamlacussuspendissefaucibus</a:t>
            </a:r>
            <a:r>
              <a:rPr lang="en-US"/>
              <a:t>. </a:t>
            </a:r>
            <a:r>
              <a:rPr lang="en-US" err="1"/>
              <a:t>Enimnec</a:t>
            </a:r>
            <a:r>
              <a:rPr lang="en-US"/>
              <a:t> dui </a:t>
            </a:r>
            <a:r>
              <a:rPr lang="en-US" err="1"/>
              <a:t>nuncmattis</a:t>
            </a:r>
            <a:r>
              <a:rPr lang="en-US"/>
              <a:t>. </a:t>
            </a:r>
            <a:r>
              <a:rPr lang="en-US" err="1"/>
              <a:t>Egestasmaecenas</a:t>
            </a:r>
            <a:r>
              <a:rPr lang="en-US"/>
              <a:t> pharetra convallis </a:t>
            </a:r>
            <a:r>
              <a:rPr lang="en-US" err="1"/>
              <a:t>posueremorbileo</a:t>
            </a:r>
            <a:r>
              <a:rPr lang="en-US"/>
              <a:t>. </a:t>
            </a:r>
            <a:r>
              <a:rPr lang="en-US" err="1"/>
              <a:t>Netus</a:t>
            </a:r>
            <a:r>
              <a:rPr lang="en-US"/>
              <a:t> et </a:t>
            </a:r>
            <a:r>
              <a:rPr lang="en-US" err="1"/>
              <a:t>malesuada</a:t>
            </a:r>
            <a:r>
              <a:rPr lang="en-US"/>
              <a:t> fames ac </a:t>
            </a:r>
            <a:r>
              <a:rPr lang="en-US" err="1"/>
              <a:t>turpisegestas</a:t>
            </a:r>
            <a:r>
              <a:rPr lang="en-US"/>
              <a:t> integer </a:t>
            </a:r>
            <a:r>
              <a:rPr lang="en-US" err="1"/>
              <a:t>egetaliquet</a:t>
            </a:r>
            <a:r>
              <a:rPr lang="en-US"/>
              <a:t>. </a:t>
            </a:r>
            <a:r>
              <a:rPr lang="en-US" err="1"/>
              <a:t>Luctusaccumsantortorposuere</a:t>
            </a:r>
            <a:r>
              <a:rPr lang="en-US"/>
              <a:t> ac </a:t>
            </a:r>
            <a:r>
              <a:rPr lang="en-US" err="1"/>
              <a:t>utconsequat</a:t>
            </a:r>
            <a:r>
              <a:rPr lang="en-US"/>
              <a:t> semper. </a:t>
            </a:r>
            <a:r>
              <a:rPr lang="en-US" err="1"/>
              <a:t>Nec</a:t>
            </a:r>
            <a:r>
              <a:rPr lang="en-US"/>
              <a:t> dui </a:t>
            </a:r>
            <a:r>
              <a:rPr lang="en-US" err="1"/>
              <a:t>nuncmattisenim</a:t>
            </a:r>
            <a:r>
              <a:rPr lang="en-US"/>
              <a:t>. </a:t>
            </a:r>
            <a:r>
              <a:rPr lang="en-US" err="1"/>
              <a:t>Sollicitudinnibh</a:t>
            </a:r>
            <a:r>
              <a:rPr lang="en-US"/>
              <a:t> sit </a:t>
            </a:r>
            <a:r>
              <a:rPr lang="en-US" err="1"/>
              <a:t>ametcommodonulla</a:t>
            </a:r>
            <a:r>
              <a:rPr lang="en-US"/>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8731505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8128000" cy="3860800"/>
          </a:xfrm>
        </p:spPr>
        <p:txBody>
          <a:bodyPr numCol="1" spcCol="365760">
            <a:normAutofit/>
          </a:bodyPr>
          <a:lstStyle>
            <a:lvl1pPr marL="0" marR="0" indent="0" algn="l" defTabSz="609585" rtl="0" eaLnBrk="1" fontAlgn="auto" latinLnBrk="0" hangingPunct="1">
              <a:lnSpc>
                <a:spcPct val="110000"/>
              </a:lnSpc>
              <a:spcBef>
                <a:spcPts val="1333"/>
              </a:spcBef>
              <a:spcAft>
                <a:spcPts val="0"/>
              </a:spcAft>
              <a:buClr>
                <a:schemeClr val="tx1"/>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1"/>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1"/>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5534427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8128000" cy="3860800"/>
          </a:xfrm>
        </p:spPr>
        <p:txBody>
          <a:bodyPr numCol="1"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Asdfasdf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17766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2"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vl6pPr marL="3047924" indent="0">
              <a:buNone/>
              <a:defRPr/>
            </a:lvl6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Idfa</a:t>
            </a:r>
            <a:endParaRPr lang="en-US"/>
          </a:p>
          <a:p>
            <a:pPr lvl="4"/>
            <a:r>
              <a:rPr lang="en-US" err="1"/>
              <a:t>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285711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3" spcCol="36576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egestasegestasfringillaphasellusfaucibusscelerisqueeleifenddonec</a:t>
            </a:r>
            <a:r>
              <a:rPr lang="en-US"/>
              <a:t>. </a:t>
            </a:r>
            <a:r>
              <a:rPr lang="en-US" err="1"/>
              <a:t>Sapiennecsagittisaliquammalesuadabibendumarcu</a:t>
            </a:r>
            <a:r>
              <a:rPr lang="en-US"/>
              <a:t> vitae </a:t>
            </a:r>
            <a:r>
              <a:rPr lang="en-US" err="1"/>
              <a:t>elementum</a:t>
            </a:r>
            <a:r>
              <a:rPr lang="en-US"/>
              <a:t>. </a:t>
            </a:r>
          </a:p>
          <a:p>
            <a:pPr lvl="0"/>
            <a:r>
              <a:rPr lang="en-US"/>
              <a:t>Sit </a:t>
            </a:r>
            <a:r>
              <a:rPr lang="en-US" err="1"/>
              <a:t>ametmassa</a:t>
            </a:r>
            <a:r>
              <a:rPr lang="en-US"/>
              <a:t> vitae </a:t>
            </a:r>
            <a:r>
              <a:rPr lang="en-US" err="1"/>
              <a:t>tortorcondimentum</a:t>
            </a:r>
            <a:r>
              <a:rPr lang="en-US"/>
              <a:t> lacinia </a:t>
            </a:r>
            <a:r>
              <a:rPr lang="en-US" err="1"/>
              <a:t>quis</a:t>
            </a:r>
            <a:r>
              <a:rPr lang="en-US"/>
              <a:t> vel. </a:t>
            </a:r>
          </a:p>
          <a:p>
            <a:pPr lvl="0"/>
            <a:r>
              <a:rPr lang="en-US" err="1"/>
              <a:t>Eleifendquamadipiscing</a:t>
            </a:r>
            <a:r>
              <a:rPr lang="en-US"/>
              <a:t> vitae </a:t>
            </a:r>
            <a:r>
              <a:rPr lang="en-US" err="1"/>
              <a:t>proinsagittisnislrhoncusmattis</a:t>
            </a:r>
            <a:r>
              <a:rPr lang="en-US"/>
              <a:t>. </a:t>
            </a:r>
          </a:p>
          <a:p>
            <a:pPr lvl="1"/>
            <a:r>
              <a:rPr lang="en-US" err="1"/>
              <a:t>Sldkfjasldkjfasd</a:t>
            </a:r>
            <a:endParaRPr lang="en-US"/>
          </a:p>
          <a:p>
            <a:pPr lvl="2"/>
            <a:r>
              <a:rPr lang="en-US" err="1"/>
              <a:t>Asldkfjalskdjfasdf</a:t>
            </a:r>
            <a:endParaRPr lang="en-US"/>
          </a:p>
          <a:p>
            <a:pPr lvl="3"/>
            <a:r>
              <a:rPr lang="en-US" err="1"/>
              <a:t>aSDasdaSD</a:t>
            </a:r>
            <a:endParaRPr lang="en-US"/>
          </a:p>
          <a:p>
            <a:pPr lvl="0"/>
            <a:endParaRPr lang="en-US"/>
          </a:p>
        </p:txBody>
      </p:sp>
      <p:sp>
        <p:nvSpPr>
          <p:cNvPr id="9" name="Subtitle">
            <a:extLst>
              <a:ext uri="{FF2B5EF4-FFF2-40B4-BE49-F238E27FC236}">
                <a16:creationId xmlns:a16="http://schemas.microsoft.com/office/drawing/2014/main" id="{D2BBBDC8-4361-EA4A-85F8-A35E9EF50B87}"/>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073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C12BE-6280-AF90-7537-0F9312DD5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9F41FD-70BF-D4D6-9998-AD5F5F73F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3220F-1B8F-F05A-1DB2-B561AC7E31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7B4546-FF0F-4EAE-6622-A9A8BE6493E0}"/>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6" name="Footer Placeholder 5">
            <a:extLst>
              <a:ext uri="{FF2B5EF4-FFF2-40B4-BE49-F238E27FC236}">
                <a16:creationId xmlns:a16="http://schemas.microsoft.com/office/drawing/2014/main" id="{135F33C0-1444-3E76-D080-CF1745B97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B7350-0CE8-BF44-4DB5-6502F99F2B71}"/>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1667516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10972800" cy="3657600"/>
          </a:xfrm>
        </p:spPr>
        <p:txBody>
          <a:bodyPr numCol="4" spcCol="274320">
            <a:normAutofit/>
          </a:bodyPr>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vl7pPr marL="3657509" indent="0">
              <a:buNone/>
              <a:defRPr/>
            </a:lvl7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Afdsdfasdf</a:t>
            </a:r>
            <a:endParaRPr lang="en-US"/>
          </a:p>
          <a:p>
            <a:pPr lvl="4"/>
            <a:r>
              <a:rPr lang="en-US" err="1"/>
              <a:t>asfasf</a:t>
            </a:r>
            <a:endParaRPr lang="en-US"/>
          </a:p>
        </p:txBody>
      </p:sp>
      <p:sp>
        <p:nvSpPr>
          <p:cNvPr id="9" name="Subtitle">
            <a:extLst>
              <a:ext uri="{FF2B5EF4-FFF2-40B4-BE49-F238E27FC236}">
                <a16:creationId xmlns:a16="http://schemas.microsoft.com/office/drawing/2014/main" id="{76964917-9C0B-6D4B-BB01-18EF8636A8D8}"/>
              </a:ext>
            </a:extLst>
          </p:cNvPr>
          <p:cNvSpPr>
            <a:spLocks noGrp="1"/>
          </p:cNvSpPr>
          <p:nvPr>
            <p:ph type="subTitle" sz="quarter" idx="15"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5125811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609600" y="2209800"/>
            <a:ext cx="5486400" cy="3657600"/>
          </a:xfrm>
        </p:spPr>
        <p:txBody>
          <a:bodyPr numCol="1" spcCol="365760">
            <a:normAutofit/>
          </a:bodyPr>
          <a:lstStyle>
            <a:lvl1pPr marL="0" marR="0" indent="0" algn="l" defTabSz="609585" rtl="0" eaLnBrk="1" fontAlgn="auto" latinLnBrk="0" hangingPunct="1">
              <a:lnSpc>
                <a:spcPct val="110000"/>
              </a:lnSpc>
              <a:spcBef>
                <a:spcPts val="1333"/>
              </a:spcBef>
              <a:spcAft>
                <a:spcPts val="0"/>
              </a:spcAft>
              <a:buClr>
                <a:schemeClr val="tx2"/>
              </a:buClr>
              <a:buSzTx/>
              <a:buFont typeface="Arial" panose="020B0604020202020204" pitchFamily="34" charset="0"/>
              <a:buNone/>
              <a:tabLst/>
              <a:defRPr lang="en-US" sz="1467" b="0" i="0" smtClean="0">
                <a:effectLst/>
                <a:latin typeface="Montserrat" pitchFamily="2" charset="77"/>
              </a:defRPr>
            </a:lvl1pPr>
            <a:lvl2pPr marL="243834" marR="0" indent="0" algn="l" defTabSz="609585" rtl="0" eaLnBrk="1" fontAlgn="auto" latinLnBrk="0" hangingPunct="1">
              <a:lnSpc>
                <a:spcPct val="100000"/>
              </a:lnSpc>
              <a:spcBef>
                <a:spcPts val="1333"/>
              </a:spcBef>
              <a:spcAft>
                <a:spcPts val="0"/>
              </a:spcAft>
              <a:buClr>
                <a:schemeClr val="tx2"/>
              </a:buClr>
              <a:buSzTx/>
              <a:buFont typeface="Arial"/>
              <a:buNone/>
              <a:tabLst/>
              <a:defRPr/>
            </a:lvl2pPr>
            <a:lvl3pPr marL="487668" marR="0" indent="0" algn="l" defTabSz="609585" rtl="0" eaLnBrk="1" fontAlgn="auto" latinLnBrk="0" hangingPunct="1">
              <a:lnSpc>
                <a:spcPct val="100000"/>
              </a:lnSpc>
              <a:spcBef>
                <a:spcPts val="1333"/>
              </a:spcBef>
              <a:spcAft>
                <a:spcPts val="0"/>
              </a:spcAft>
              <a:buClr>
                <a:schemeClr val="tx2"/>
              </a:buClr>
              <a:buSzTx/>
              <a:buFont typeface="Arial"/>
              <a:buNone/>
              <a:tabLst/>
              <a:defRPr/>
            </a:lvl3pPr>
            <a:lvl4pPr marL="990575" indent="-259074">
              <a:buFont typeface="Arial"/>
              <a:buChar char="⁃"/>
              <a:defRPr/>
            </a:lvl4pPr>
            <a:lvl5pPr marL="990575" indent="-259074">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CC2B3DBC-B3B2-3D4A-B712-E1FD3F8EC262}"/>
              </a:ext>
            </a:extLst>
          </p:cNvPr>
          <p:cNvSpPr>
            <a:spLocks noGrp="1"/>
          </p:cNvSpPr>
          <p:nvPr>
            <p:ph type="subTitle" sz="quarter" idx="16"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6358967" y="2209800"/>
            <a:ext cx="5223435"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4241959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609600" y="545432"/>
            <a:ext cx="10972800" cy="875565"/>
          </a:xfrm>
        </p:spPr>
        <p:txBody>
          <a:bodyPr/>
          <a:lstStyle>
            <a:lvl1pPr>
              <a:defRPr b="0" i="0">
                <a:latin typeface="Montserrat" pitchFamily="2" charset="77"/>
              </a:defRPr>
            </a:lvl1pPr>
          </a:lstStyle>
          <a:p>
            <a:r>
              <a:rPr lang="en-US"/>
              <a:t>Click to edit Master title style</a:t>
            </a:r>
          </a:p>
        </p:txBody>
      </p: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609600" y="2209800"/>
            <a:ext cx="5486400" cy="3657600"/>
          </a:xfrm>
        </p:spPr>
        <p:txBody>
          <a:bodyPr numCol="1" spcCol="365760"/>
          <a:lstStyle>
            <a:lvl1pPr marL="259074"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1pPr>
            <a:lvl2pPr marL="502907"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2pPr>
            <a:lvl3pPr marL="746741" marR="0" indent="-259074" algn="l" defTabSz="609585" rtl="0" eaLnBrk="1" fontAlgn="auto" latinLnBrk="0" hangingPunct="1">
              <a:lnSpc>
                <a:spcPct val="110000"/>
              </a:lnSpc>
              <a:spcBef>
                <a:spcPts val="1333"/>
              </a:spcBef>
              <a:spcAft>
                <a:spcPts val="0"/>
              </a:spcAft>
              <a:buClr>
                <a:schemeClr val="tx1"/>
              </a:buClr>
              <a:buSzTx/>
              <a:buFont typeface="Montserrat" panose="00000500000000000000" pitchFamily="2" charset="0"/>
              <a:buChar char="•"/>
              <a:tabLst/>
              <a:defRPr b="0" i="0">
                <a:latin typeface="Montserrat" pitchFamily="2" charset="77"/>
              </a:defRPr>
            </a:lvl3pPr>
            <a:lvl4pPr marL="960096" indent="-22859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a:t>
            </a:r>
            <a:endParaRPr lang="en-US"/>
          </a:p>
          <a:p>
            <a:pPr lvl="2"/>
            <a:r>
              <a:rPr lang="en-US"/>
              <a:t>Lorem</a:t>
            </a:r>
          </a:p>
          <a:p>
            <a:pPr lvl="3"/>
            <a:r>
              <a:rPr lang="en-US"/>
              <a:t>ipsum</a:t>
            </a:r>
          </a:p>
        </p:txBody>
      </p:sp>
      <p:sp>
        <p:nvSpPr>
          <p:cNvPr id="10" name="Subtitle">
            <a:extLst>
              <a:ext uri="{FF2B5EF4-FFF2-40B4-BE49-F238E27FC236}">
                <a16:creationId xmlns:a16="http://schemas.microsoft.com/office/drawing/2014/main" id="{17FF790B-EB2A-5F42-8C16-EC19E02C3E5F}"/>
              </a:ext>
            </a:extLst>
          </p:cNvPr>
          <p:cNvSpPr>
            <a:spLocks noGrp="1"/>
          </p:cNvSpPr>
          <p:nvPr>
            <p:ph type="subTitle" sz="quarter" idx="16"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6358967" y="2209800"/>
            <a:ext cx="5223435"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913871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6096000" y="990600"/>
            <a:ext cx="5486400" cy="4876800"/>
          </a:xfrm>
          <a:solidFill>
            <a:schemeClr val="bg1">
              <a:lumMod val="95000"/>
            </a:schemeClr>
          </a:solidFill>
        </p:spPr>
        <p:txBody>
          <a:bodyPr anchor="ctr" anchorCtr="0"/>
          <a:lstStyle>
            <a:lvl1pPr algn="ctr">
              <a:defRPr b="0" i="0">
                <a:latin typeface="Montserrat" pitchFamily="2" charset="77"/>
              </a:defRPr>
            </a:lvl1pPr>
          </a:lstStyle>
          <a:p>
            <a:r>
              <a:rPr lang="en-US"/>
              <a:t>Click to Insert Table Here</a:t>
            </a:r>
          </a:p>
        </p:txBody>
      </p:sp>
      <p:sp>
        <p:nvSpPr>
          <p:cNvPr id="4" name="Text Placeholder 3">
            <a:extLst>
              <a:ext uri="{FF2B5EF4-FFF2-40B4-BE49-F238E27FC236}">
                <a16:creationId xmlns:a16="http://schemas.microsoft.com/office/drawing/2014/main" id="{3686C7CC-BBE8-4679-8792-94FE0314A5A2}"/>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30556306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6096000" y="1600200"/>
            <a:ext cx="54864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Chart Here</a:t>
            </a:r>
          </a:p>
        </p:txBody>
      </p:sp>
      <p:sp>
        <p:nvSpPr>
          <p:cNvPr id="5" name="Text Placeholder 3">
            <a:extLst>
              <a:ext uri="{FF2B5EF4-FFF2-40B4-BE49-F238E27FC236}">
                <a16:creationId xmlns:a16="http://schemas.microsoft.com/office/drawing/2014/main" id="{34F9D949-C0A7-4D9B-A921-AE5EE8F83D63}"/>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763575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6096000" y="1600200"/>
            <a:ext cx="54864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SmartArt Graphic</a:t>
            </a:r>
          </a:p>
        </p:txBody>
      </p:sp>
      <p:sp>
        <p:nvSpPr>
          <p:cNvPr id="6" name="Text Placeholder 3">
            <a:extLst>
              <a:ext uri="{FF2B5EF4-FFF2-40B4-BE49-F238E27FC236}">
                <a16:creationId xmlns:a16="http://schemas.microsoft.com/office/drawing/2014/main" id="{4B4A4C7D-F0FF-4E45-9108-A0E767589C21}"/>
              </a:ext>
            </a:extLst>
          </p:cNvPr>
          <p:cNvSpPr>
            <a:spLocks noGrp="1"/>
          </p:cNvSpPr>
          <p:nvPr>
            <p:ph type="body" sz="quarter" idx="20" hasCustomPrompt="1"/>
          </p:nvPr>
        </p:nvSpPr>
        <p:spPr>
          <a:xfrm>
            <a:off x="609599" y="1003874"/>
            <a:ext cx="4947684" cy="4850253"/>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40944718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609600"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4572000"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8539747" y="990600"/>
            <a:ext cx="3048000" cy="3048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8" name="Text Placeholder 3">
            <a:extLst>
              <a:ext uri="{FF2B5EF4-FFF2-40B4-BE49-F238E27FC236}">
                <a16:creationId xmlns:a16="http://schemas.microsoft.com/office/drawing/2014/main" id="{F2A560E9-8E63-4D0F-80D4-2427CD88BD46}"/>
              </a:ext>
            </a:extLst>
          </p:cNvPr>
          <p:cNvSpPr>
            <a:spLocks noGrp="1"/>
          </p:cNvSpPr>
          <p:nvPr>
            <p:ph type="body" sz="quarter" idx="20" hasCustomPrompt="1"/>
          </p:nvPr>
        </p:nvSpPr>
        <p:spPr>
          <a:xfrm>
            <a:off x="609601"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0" name="Text Placeholder 3">
            <a:extLst>
              <a:ext uri="{FF2B5EF4-FFF2-40B4-BE49-F238E27FC236}">
                <a16:creationId xmlns:a16="http://schemas.microsoft.com/office/drawing/2014/main" id="{E023AABB-3832-46D5-AA70-3525BF9751C1}"/>
              </a:ext>
            </a:extLst>
          </p:cNvPr>
          <p:cNvSpPr>
            <a:spLocks noGrp="1"/>
          </p:cNvSpPr>
          <p:nvPr>
            <p:ph type="body" sz="quarter" idx="21" hasCustomPrompt="1"/>
          </p:nvPr>
        </p:nvSpPr>
        <p:spPr>
          <a:xfrm>
            <a:off x="4572000"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5" name="Text Placeholder 3">
            <a:extLst>
              <a:ext uri="{FF2B5EF4-FFF2-40B4-BE49-F238E27FC236}">
                <a16:creationId xmlns:a16="http://schemas.microsoft.com/office/drawing/2014/main" id="{CFADBCE7-F816-41FB-97B4-415030BC6754}"/>
              </a:ext>
            </a:extLst>
          </p:cNvPr>
          <p:cNvSpPr>
            <a:spLocks noGrp="1"/>
          </p:cNvSpPr>
          <p:nvPr>
            <p:ph type="body" sz="quarter" idx="22" hasCustomPrompt="1"/>
          </p:nvPr>
        </p:nvSpPr>
        <p:spPr>
          <a:xfrm>
            <a:off x="8534399" y="4319557"/>
            <a:ext cx="3048000" cy="1918212"/>
          </a:xfrm>
        </p:spPr>
        <p:txBody>
          <a:bodyPr>
            <a:normAutofit/>
          </a:bodyPr>
          <a:lstStyle>
            <a:lvl1pPr>
              <a:spcBef>
                <a:spcPts val="800"/>
              </a:spcBef>
              <a:defRPr sz="1467">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71656909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1" y="3429000"/>
            <a:ext cx="6093177" cy="342900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6093178" y="0"/>
            <a:ext cx="6098823" cy="3429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1" y="0"/>
            <a:ext cx="6093177" cy="342900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609600" y="1929161"/>
            <a:ext cx="36576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609600" y="584201"/>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3"/>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609600" y="1675161"/>
            <a:ext cx="12192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6098824" y="3429000"/>
            <a:ext cx="6093177" cy="3429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chemeClr val="accent1"/>
              </a:solidFill>
              <a:latin typeface="Montserrat" pitchFamily="2" charset="77"/>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6705600" y="5358780"/>
            <a:ext cx="3962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6705600" y="4013820"/>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1"/>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6705600" y="5104780"/>
            <a:ext cx="12192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7526957" y="-1047512"/>
            <a:ext cx="4665044" cy="954300"/>
          </a:xfrm>
          <a:prstGeom prst="rect">
            <a:avLst/>
          </a:prstGeom>
          <a:noFill/>
        </p:spPr>
        <p:txBody>
          <a:bodyPr wrap="square" rtlCol="0">
            <a:spAutoFit/>
          </a:bodyPr>
          <a:lstStyle/>
          <a:p>
            <a:r>
              <a:rPr lang="en-US" sz="1867" b="0" i="0">
                <a:solidFill>
                  <a:srgbClr val="FF40FF"/>
                </a:solidFill>
                <a:latin typeface="Montserrat" pitchFamily="2" charset="77"/>
              </a:rPr>
              <a:t>Please do not use this slide as a section divider. It should be used for stats or other call-outs only.</a:t>
            </a: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2817112040"/>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609600" y="1929161"/>
            <a:ext cx="36576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609600" y="584201"/>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accent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609600" y="1675161"/>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6705600" y="5358780"/>
            <a:ext cx="3962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6705600" y="4013820"/>
            <a:ext cx="3042355" cy="8877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5333" b="0" i="0" smtClean="0">
                <a:solidFill>
                  <a:schemeClr val="tx1">
                    <a:lumMod val="60000"/>
                    <a:lumOff val="40000"/>
                  </a:schemeClr>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6705600" y="5104780"/>
            <a:ext cx="12192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7526957" y="-1047512"/>
            <a:ext cx="4665044" cy="954300"/>
          </a:xfrm>
          <a:prstGeom prst="rect">
            <a:avLst/>
          </a:prstGeom>
          <a:noFill/>
        </p:spPr>
        <p:txBody>
          <a:bodyPr wrap="square" rtlCol="0">
            <a:spAutoFit/>
          </a:bodyPr>
          <a:lstStyle/>
          <a:p>
            <a:r>
              <a:rPr lang="en-US" sz="1867" b="0" i="0">
                <a:solidFill>
                  <a:srgbClr val="FF40FF"/>
                </a:solidFill>
                <a:latin typeface="Montserrat" pitchFamily="2" charset="77"/>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32B3D703-7221-D64C-9C3C-7E9F7827D80C}"/>
              </a:ext>
            </a:extLst>
          </p:cNvPr>
          <p:cNvSpPr>
            <a:spLocks noGrp="1" noChangeAspect="1"/>
          </p:cNvSpPr>
          <p:nvPr>
            <p:ph type="pic" sz="quarter" idx="10" hasCustomPrompt="1"/>
          </p:nvPr>
        </p:nvSpPr>
        <p:spPr>
          <a:xfrm>
            <a:off x="1" y="3429000"/>
            <a:ext cx="6093177" cy="342900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15" name="Picture Placeholder 5">
            <a:extLst>
              <a:ext uri="{FF2B5EF4-FFF2-40B4-BE49-F238E27FC236}">
                <a16:creationId xmlns:a16="http://schemas.microsoft.com/office/drawing/2014/main" id="{5444F11B-E4AD-104A-805D-B367F2B7E266}"/>
              </a:ext>
            </a:extLst>
          </p:cNvPr>
          <p:cNvSpPr>
            <a:spLocks noGrp="1"/>
          </p:cNvSpPr>
          <p:nvPr>
            <p:ph type="pic" sz="quarter" idx="11" hasCustomPrompt="1"/>
          </p:nvPr>
        </p:nvSpPr>
        <p:spPr>
          <a:xfrm>
            <a:off x="6093178" y="0"/>
            <a:ext cx="6098823" cy="342900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3537110528"/>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609600" y="997284"/>
            <a:ext cx="39624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7620000" y="997284"/>
            <a:ext cx="39624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4572000" y="1"/>
            <a:ext cx="3048000" cy="6842759"/>
          </a:xfr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3733" b="0" i="0" baseline="0" dirty="0" smtClean="0">
                <a:solidFill>
                  <a:schemeClr val="tx2"/>
                </a:solidFill>
                <a:effectLst/>
                <a:latin typeface="Montserrat" pitchFamily="2" charset="77"/>
              </a:defRPr>
            </a:lvl1pPr>
            <a:lvl2pPr>
              <a:defRPr lang="en-US" sz="1467" dirty="0" smtClean="0">
                <a:solidFill>
                  <a:schemeClr val="lt1"/>
                </a:solidFill>
              </a:defRPr>
            </a:lvl2pPr>
            <a:lvl3pPr>
              <a:defRPr lang="en-US" sz="1467"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243834" marR="0" lvl="0" indent="-243834" algn="ctr" fontAlgn="auto">
              <a:lnSpc>
                <a:spcPct val="100000"/>
              </a:lnSpc>
              <a:spcBef>
                <a:spcPts val="0"/>
              </a:spcBef>
              <a:spcAft>
                <a:spcPts val="0"/>
              </a:spcAft>
              <a:buClrTx/>
              <a:buSzTx/>
              <a:tabLst/>
            </a:pPr>
            <a:r>
              <a:rPr lang="en-US"/>
              <a:t>Subject 1</a:t>
            </a:r>
          </a:p>
          <a:p>
            <a:pPr marL="243834" marR="0" lvl="0" indent="-243834" algn="ctr" fontAlgn="auto">
              <a:lnSpc>
                <a:spcPct val="100000"/>
              </a:lnSpc>
              <a:spcBef>
                <a:spcPts val="0"/>
              </a:spcBef>
              <a:spcAft>
                <a:spcPts val="0"/>
              </a:spcAft>
              <a:buClrTx/>
              <a:buSzTx/>
              <a:tabLst/>
            </a:pPr>
            <a:r>
              <a:rPr lang="en-US"/>
              <a:t>vs</a:t>
            </a:r>
          </a:p>
          <a:p>
            <a:pPr marL="243834" marR="0" lvl="0" indent="-243834" algn="ctr" fontAlgn="auto">
              <a:lnSpc>
                <a:spcPct val="100000"/>
              </a:lnSpc>
              <a:spcBef>
                <a:spcPts val="0"/>
              </a:spcBef>
              <a:spcAft>
                <a:spcPts val="0"/>
              </a:spcAft>
              <a:buClrTx/>
              <a:buSzTx/>
              <a:tabLst/>
            </a:pPr>
            <a:r>
              <a:rPr lang="en-US"/>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609600" y="1225887"/>
            <a:ext cx="3644053" cy="609600"/>
          </a:xfrm>
        </p:spPr>
        <p:txBody>
          <a:bodyPr anchor="ctr" anchorCtr="0"/>
          <a:lstStyle>
            <a:lvl1pPr marL="0" indent="0">
              <a:buNone/>
              <a:defRPr b="0" i="0">
                <a:latin typeface="Montserrat" pitchFamily="2" charset="77"/>
              </a:defRPr>
            </a:lvl1pPr>
          </a:lstStyle>
          <a:p>
            <a:pPr lvl="0"/>
            <a:r>
              <a:rPr lang="en-US"/>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7918629" y="1225887"/>
            <a:ext cx="3643451" cy="609600"/>
          </a:xfrm>
        </p:spPr>
        <p:txBody>
          <a:bodyPr anchor="ctr" anchorCtr="0"/>
          <a:lstStyle>
            <a:lvl1pPr marL="0" indent="0">
              <a:buNone/>
              <a:defRPr b="0" i="0">
                <a:latin typeface="Montserrat" pitchFamily="2" charset="77"/>
              </a:defRPr>
            </a:lvl1pPr>
          </a:lstStyle>
          <a:p>
            <a:pPr lvl="0"/>
            <a:r>
              <a:rPr lang="en-US"/>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5537200" y="584200"/>
            <a:ext cx="1117600" cy="1117600"/>
          </a:xfrm>
        </p:spPr>
        <p:txBody>
          <a:bodyPr anchor="ctr" anchorCtr="0">
            <a:normAutofit/>
          </a:bodyPr>
          <a:lstStyle>
            <a:lvl1pPr marL="0" indent="0" algn="ctr">
              <a:buNone/>
              <a:defRPr sz="1867" b="0" i="0">
                <a:latin typeface="Montserrat" pitchFamily="2" charset="77"/>
              </a:defRPr>
            </a:lvl1pPr>
          </a:lstStyle>
          <a:p>
            <a:r>
              <a:rPr lang="en-US"/>
              <a:t>Place Optional Icon Here</a:t>
            </a:r>
          </a:p>
        </p:txBody>
      </p:sp>
      <p:sp>
        <p:nvSpPr>
          <p:cNvPr id="4" name="Text Placeholder 3">
            <a:extLst>
              <a:ext uri="{FF2B5EF4-FFF2-40B4-BE49-F238E27FC236}">
                <a16:creationId xmlns:a16="http://schemas.microsoft.com/office/drawing/2014/main" id="{CCA60A99-616C-471C-B38F-676E6BCC702D}"/>
              </a:ext>
            </a:extLst>
          </p:cNvPr>
          <p:cNvSpPr>
            <a:spLocks noGrp="1"/>
          </p:cNvSpPr>
          <p:nvPr>
            <p:ph type="body" sz="quarter" idx="20" hasCustomPrompt="1"/>
          </p:nvPr>
        </p:nvSpPr>
        <p:spPr>
          <a:xfrm>
            <a:off x="609601" y="1994570"/>
            <a:ext cx="3644900" cy="4260181"/>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2" name="Text Placeholder 3">
            <a:extLst>
              <a:ext uri="{FF2B5EF4-FFF2-40B4-BE49-F238E27FC236}">
                <a16:creationId xmlns:a16="http://schemas.microsoft.com/office/drawing/2014/main" id="{60694FFB-686D-42B6-BE49-E9575484E60C}"/>
              </a:ext>
            </a:extLst>
          </p:cNvPr>
          <p:cNvSpPr>
            <a:spLocks noGrp="1"/>
          </p:cNvSpPr>
          <p:nvPr>
            <p:ph type="body" sz="quarter" idx="21" hasCustomPrompt="1"/>
          </p:nvPr>
        </p:nvSpPr>
        <p:spPr>
          <a:xfrm>
            <a:off x="7917181" y="1994570"/>
            <a:ext cx="3644900" cy="4260181"/>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8715971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B0C7-E308-8B85-39E0-EDE5C79F25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5A07FA-1C27-27B7-BC77-456CC2D291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45799E-81FB-CD3E-9D5A-AC386A606E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9F15CA-A03E-664A-07AD-5C9F5328F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191213-EAF6-39A4-E572-F1599DF11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1C2480-BB07-3A53-3286-AC94E65394F4}"/>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8" name="Footer Placeholder 7">
            <a:extLst>
              <a:ext uri="{FF2B5EF4-FFF2-40B4-BE49-F238E27FC236}">
                <a16:creationId xmlns:a16="http://schemas.microsoft.com/office/drawing/2014/main" id="{1209A7A6-BBA9-95DA-46B1-C757BD7FA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3C9627-74C5-183D-3C7F-91173F2C7F06}"/>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8330281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9753600" cy="4267200"/>
          </a:xfrm>
        </p:spPr>
        <p:txBody>
          <a:bodyPr anchor="t" anchorCtr="0">
            <a:normAutofit/>
          </a:bodyPr>
          <a:lstStyle>
            <a:lvl1pPr>
              <a:lnSpc>
                <a:spcPct val="100000"/>
              </a:lnSpc>
              <a:defRPr sz="5067"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304800" y="394256"/>
            <a:ext cx="1524000" cy="2831544"/>
          </a:xfrm>
          <a:prstGeom prst="rect">
            <a:avLst/>
          </a:prstGeom>
          <a:noFill/>
        </p:spPr>
        <p:txBody>
          <a:bodyPr wrap="square" lIns="0" tIns="0" rIns="0" bIns="0" rtlCol="0">
            <a:normAutofit/>
          </a:bodyPr>
          <a:lstStyle/>
          <a:p>
            <a:r>
              <a:rPr lang="en-US" sz="184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828800" y="5502555"/>
            <a:ext cx="9753600" cy="366183"/>
          </a:xfrm>
        </p:spPr>
        <p:txBody>
          <a:bodyPr anchor="b" anchorCtr="0">
            <a:normAutofit/>
          </a:bodyPr>
          <a:lstStyle>
            <a:lvl1pPr marL="0" indent="0" algn="r">
              <a:buNone/>
              <a:defRPr sz="1600" b="0" i="0" cap="all" spc="187" baseline="0">
                <a:solidFill>
                  <a:schemeClr val="accent2"/>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Tree>
    <p:extLst>
      <p:ext uri="{BB962C8B-B14F-4D97-AF65-F5344CB8AC3E}">
        <p14:creationId xmlns:p14="http://schemas.microsoft.com/office/powerpoint/2010/main" val="7489496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a:lstStyle>
            <a:lvl1pPr algn="ctr">
              <a:defRPr b="0" i="0">
                <a:solidFill>
                  <a:schemeClr val="bg2"/>
                </a:solidFill>
                <a:latin typeface="Montserrat" pitchFamily="2" charset="77"/>
              </a:defRPr>
            </a:lvl1pPr>
          </a:lstStyle>
          <a:p>
            <a:r>
              <a:rPr lang="en-US"/>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9753600" cy="4267200"/>
          </a:xfrm>
        </p:spPr>
        <p:txBody>
          <a:bodyPr anchor="t" anchorCtr="0">
            <a:normAutofit/>
          </a:bodyPr>
          <a:lstStyle>
            <a:lvl1pPr>
              <a:lnSpc>
                <a:spcPct val="100000"/>
              </a:lnSpc>
              <a:defRPr sz="5067"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304800" y="394256"/>
            <a:ext cx="1524000" cy="2831544"/>
          </a:xfrm>
          <a:prstGeom prst="rect">
            <a:avLst/>
          </a:prstGeom>
          <a:noFill/>
        </p:spPr>
        <p:txBody>
          <a:bodyPr wrap="square" lIns="0" tIns="0" rIns="0" bIns="0" rtlCol="0">
            <a:spAutoFit/>
          </a:bodyPr>
          <a:lstStyle/>
          <a:p>
            <a:r>
              <a:rPr lang="en-US" sz="184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828800" y="5502555"/>
            <a:ext cx="9753600" cy="366183"/>
          </a:xfrm>
        </p:spPr>
        <p:txBody>
          <a:bodyPr anchor="b" anchorCtr="0">
            <a:normAutofit/>
          </a:bodyPr>
          <a:lstStyle>
            <a:lvl1pPr marL="0" indent="0" algn="r">
              <a:buNone/>
              <a:defRPr sz="1600" b="0" i="0" cap="all" spc="187" baseline="0">
                <a:solidFill>
                  <a:schemeClr val="tx1"/>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18606563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828800" y="990600"/>
            <a:ext cx="6705600" cy="4267200"/>
          </a:xfrm>
        </p:spPr>
        <p:txBody>
          <a:bodyPr anchor="t" anchorCtr="0">
            <a:normAutofit/>
          </a:bodyPr>
          <a:lstStyle>
            <a:lvl1pPr>
              <a:lnSpc>
                <a:spcPct val="100000"/>
              </a:lnSpc>
              <a:defRPr sz="4800"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9144000" y="0"/>
            <a:ext cx="3048000" cy="68580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b="0" i="0">
                <a:solidFill>
                  <a:schemeClr val="tx1"/>
                </a:solidFill>
                <a:latin typeface="Montserrat" pitchFamily="2" charset="77"/>
              </a:defRPr>
            </a:lvl1pPr>
          </a:lstStyle>
          <a:p>
            <a:r>
              <a:rPr lang="en-US"/>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828800" y="5867401"/>
            <a:ext cx="6705600" cy="366183"/>
          </a:xfrm>
        </p:spPr>
        <p:txBody>
          <a:bodyPr>
            <a:normAutofit/>
          </a:bodyPr>
          <a:lstStyle>
            <a:lvl1pPr marL="0" indent="0" algn="r">
              <a:buNone/>
              <a:defRPr sz="1600" b="0" i="0" cap="all" spc="187" baseline="0">
                <a:solidFill>
                  <a:schemeClr val="accent5"/>
                </a:solidFill>
                <a:latin typeface="Montserrat" pitchFamily="2" charset="77"/>
              </a:defRPr>
            </a:lvl1pPr>
            <a:lvl2pPr marL="243834" indent="0">
              <a:buNone/>
              <a:defRPr/>
            </a:lvl2pPr>
            <a:lvl3pPr marL="731502" indent="0">
              <a:buNone/>
              <a:defRPr/>
            </a:lvl3pPr>
            <a:lvl4pPr marL="975336" indent="0">
              <a:buNone/>
              <a:defRPr/>
            </a:lvl4pPr>
            <a:lvl5pPr marL="975336" indent="0">
              <a:buNone/>
              <a:defRPr/>
            </a:lvl5pPr>
          </a:lstStyle>
          <a:p>
            <a:pPr lvl="0"/>
            <a:r>
              <a:rPr lang="en-US"/>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304800" y="394256"/>
            <a:ext cx="1524000" cy="2831544"/>
          </a:xfrm>
          <a:prstGeom prst="rect">
            <a:avLst/>
          </a:prstGeom>
          <a:noFill/>
        </p:spPr>
        <p:txBody>
          <a:bodyPr wrap="square" lIns="0" tIns="0" rIns="0" bIns="0" rtlCol="0">
            <a:spAutoFit/>
          </a:bodyPr>
          <a:lstStyle/>
          <a:p>
            <a:r>
              <a:rPr lang="en-US" sz="18400" b="0" i="0">
                <a:solidFill>
                  <a:schemeClr val="tx1"/>
                </a:solidFill>
                <a:latin typeface="Montserrat" pitchFamily="2" charset="77"/>
                <a:cs typeface="Times New Roman" panose="02020603050405020304" pitchFamily="18" charset="0"/>
              </a:rPr>
              <a:t>“</a:t>
            </a: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Tree>
    <p:extLst>
      <p:ext uri="{BB962C8B-B14F-4D97-AF65-F5344CB8AC3E}">
        <p14:creationId xmlns:p14="http://schemas.microsoft.com/office/powerpoint/2010/main" val="720306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12192000" cy="28340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chemeClr val="accent1">
                  <a:lumMod val="20000"/>
                  <a:lumOff val="80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3652877" y="381001"/>
            <a:ext cx="3662323" cy="1225337"/>
          </a:xfrm>
        </p:spPr>
        <p:txBody>
          <a:bodyPr anchor="ctr" anchorCtr="0">
            <a:normAutofit/>
          </a:bodyPr>
          <a:lstStyle>
            <a:lvl1pPr>
              <a:lnSpc>
                <a:spcPct val="100000"/>
              </a:lnSpc>
              <a:defRPr sz="3733" b="0" i="0">
                <a:latin typeface="Montserrat" pitchFamily="2" charset="77"/>
              </a:defRPr>
            </a:lvl1pPr>
          </a:lstStyle>
          <a:p>
            <a:r>
              <a:rPr lang="en-US"/>
              <a:t>Employee First </a:t>
            </a:r>
            <a:br>
              <a:rPr lang="en-US"/>
            </a:br>
            <a:r>
              <a:rPr lang="en-US"/>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652877" y="1858761"/>
            <a:ext cx="3662323" cy="355600"/>
          </a:xfrm>
        </p:spPr>
        <p:txBody>
          <a:bodyPr>
            <a:normAutofit/>
          </a:bodyPr>
          <a:lstStyle>
            <a:lvl1pPr marL="0" indent="0">
              <a:buNone/>
              <a:defRPr sz="1867" b="0" i="0" cap="all" spc="160" baseline="0">
                <a:latin typeface="Montserrat" pitchFamily="2" charset="77"/>
              </a:defRPr>
            </a:lvl1pPr>
            <a:lvl2pPr marL="243834" indent="0">
              <a:buNone/>
              <a:defRPr/>
            </a:lvl2pPr>
          </a:lstStyle>
          <a:p>
            <a:pPr lvl="0"/>
            <a:r>
              <a:rPr lang="en-US"/>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652880" y="2214362"/>
            <a:ext cx="3662321" cy="300239"/>
          </a:xfrm>
        </p:spPr>
        <p:txBody>
          <a:bodyPr>
            <a:normAutofit/>
          </a:bodyPr>
          <a:lstStyle>
            <a:lvl1pPr marL="0" indent="0">
              <a:buNone/>
              <a:defRPr sz="1600" b="0" i="0" cap="none" spc="0" baseline="0">
                <a:latin typeface="Montserrat" pitchFamily="2" charset="77"/>
              </a:defRPr>
            </a:lvl1pPr>
            <a:lvl2pPr marL="243834"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3048000" cy="2834016"/>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7924800" y="381000"/>
            <a:ext cx="0" cy="21336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834016"/>
            <a:ext cx="12192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8225368" y="502612"/>
            <a:ext cx="3357033" cy="1869621"/>
          </a:xfrm>
        </p:spPr>
        <p:txBody>
          <a:bodyPr anchor="ctr" anchorCtr="0"/>
          <a:lstStyle>
            <a:lvl1pPr marL="0" marR="0" indent="0" algn="l" defTabSz="609585" rtl="0" eaLnBrk="1" fontAlgn="auto" latinLnBrk="0" hangingPunct="1">
              <a:lnSpc>
                <a:spcPct val="100000"/>
              </a:lnSpc>
              <a:spcBef>
                <a:spcPts val="1333"/>
              </a:spcBef>
              <a:spcAft>
                <a:spcPts val="0"/>
              </a:spcAft>
              <a:buClr>
                <a:schemeClr val="tx2"/>
              </a:buClr>
              <a:buSzTx/>
              <a:buFont typeface="Arial" panose="020B0604020202020204" pitchFamily="34" charset="0"/>
              <a:buNone/>
              <a:tabLst/>
              <a:defRPr b="0" i="0">
                <a:solidFill>
                  <a:schemeClr val="tx1"/>
                </a:solidFill>
                <a:latin typeface="Montserrat" pitchFamily="2" charset="77"/>
              </a:defRPr>
            </a:lvl1pPr>
          </a:lstStyle>
          <a:p>
            <a:pPr lvl="0"/>
            <a:r>
              <a:rPr lang="en-US"/>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609600" y="3175000"/>
            <a:ext cx="10972800" cy="3200400"/>
          </a:xfrm>
        </p:spPr>
        <p:txBody>
          <a:bodyPr numCol="2"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8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a:lvl3pPr>
            <a:lvl4pPr marL="990575" indent="-259074">
              <a:buClr>
                <a:schemeClr val="tx1"/>
              </a:buClr>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0"/>
            <a:r>
              <a:rPr lang="en-US" err="1"/>
              <a:t>Eleifendquamadipiscing</a:t>
            </a:r>
            <a:r>
              <a:rPr lang="en-US"/>
              <a:t> vitae </a:t>
            </a:r>
            <a:r>
              <a:rPr lang="en-US" err="1"/>
              <a:t>proinsagittisnislrhoncusmattis</a:t>
            </a:r>
            <a:r>
              <a:rPr lang="en-US"/>
              <a:t>. </a:t>
            </a:r>
          </a:p>
          <a:p>
            <a:pPr lvl="0"/>
            <a:r>
              <a:rPr lang="en-US"/>
              <a:t>Ipsum dolor sit </a:t>
            </a:r>
            <a:r>
              <a:rPr lang="en-US" err="1"/>
              <a:t>ametconsecteturadipiscingelitduistristique</a:t>
            </a:r>
            <a:r>
              <a:rPr lang="en-US"/>
              <a:t>.</a:t>
            </a:r>
          </a:p>
          <a:p>
            <a:pPr lvl="0"/>
            <a:r>
              <a:rPr lang="en-US" err="1"/>
              <a:t>Commodoelit</a:t>
            </a:r>
            <a:r>
              <a:rPr lang="en-US"/>
              <a:t> at </a:t>
            </a:r>
            <a:r>
              <a:rPr lang="en-US" err="1"/>
              <a:t>imperdiet</a:t>
            </a:r>
            <a:r>
              <a:rPr lang="en-US"/>
              <a:t> dui </a:t>
            </a:r>
            <a:r>
              <a:rPr lang="en-US" err="1"/>
              <a:t>accumsan</a:t>
            </a:r>
            <a:r>
              <a:rPr lang="en-US"/>
              <a:t> sit </a:t>
            </a:r>
            <a:r>
              <a:rPr lang="en-US" err="1"/>
              <a:t>amet</a:t>
            </a:r>
            <a:r>
              <a:rPr lang="en-US"/>
              <a:t>.</a:t>
            </a:r>
          </a:p>
          <a:p>
            <a:pPr lvl="0"/>
            <a:r>
              <a:rPr lang="en-US" err="1"/>
              <a:t>Etiamdignissim</a:t>
            </a:r>
            <a:r>
              <a:rPr lang="en-US"/>
              <a:t> diam </a:t>
            </a:r>
            <a:r>
              <a:rPr lang="en-US" err="1"/>
              <a:t>quisenimlobortisscelerisque</a:t>
            </a:r>
            <a:r>
              <a:rPr lang="en-US"/>
              <a:t>.</a:t>
            </a:r>
          </a:p>
          <a:p>
            <a:pPr lvl="1"/>
            <a:r>
              <a:rPr lang="en-US" err="1"/>
              <a:t>Asdfjasdfasfkaskdfjasf</a:t>
            </a:r>
            <a:endParaRPr lang="en-US"/>
          </a:p>
          <a:p>
            <a:pPr lvl="2"/>
            <a:r>
              <a:rPr lang="en-US"/>
              <a:t>Test </a:t>
            </a:r>
            <a:r>
              <a:rPr lang="en-US" err="1"/>
              <a:t>testtest</a:t>
            </a:r>
            <a:endParaRPr lang="en-US"/>
          </a:p>
          <a:p>
            <a:pPr lvl="3"/>
            <a:r>
              <a:rPr lang="en-US"/>
              <a:t>Test </a:t>
            </a:r>
            <a:r>
              <a:rPr lang="en-US" err="1"/>
              <a:t>test</a:t>
            </a:r>
            <a:endParaRPr lang="en-US"/>
          </a:p>
          <a:p>
            <a:pPr lvl="0"/>
            <a:endParaRPr lang="en-US"/>
          </a:p>
        </p:txBody>
      </p:sp>
    </p:spTree>
    <p:extLst>
      <p:ext uri="{BB962C8B-B14F-4D97-AF65-F5344CB8AC3E}">
        <p14:creationId xmlns:p14="http://schemas.microsoft.com/office/powerpoint/2010/main" val="19613827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3048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solidFill>
                <a:schemeClr val="bg1">
                  <a:lumMod val="95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3652877" y="381001"/>
            <a:ext cx="7827923" cy="817361"/>
          </a:xfrm>
        </p:spPr>
        <p:txBody>
          <a:bodyPr anchor="ctr" anchorCtr="0">
            <a:normAutofit/>
          </a:bodyPr>
          <a:lstStyle>
            <a:lvl1pPr>
              <a:lnSpc>
                <a:spcPct val="100000"/>
              </a:lnSpc>
              <a:defRPr sz="3200" b="0" i="0">
                <a:latin typeface="Montserrat" pitchFamily="2" charset="77"/>
              </a:defRPr>
            </a:lvl1pPr>
          </a:lstStyle>
          <a:p>
            <a:r>
              <a:rPr lang="en-US"/>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401678" y="3136900"/>
            <a:ext cx="2239921" cy="584200"/>
          </a:xfrm>
        </p:spPr>
        <p:txBody>
          <a:bodyPr>
            <a:normAutofit/>
          </a:bodyPr>
          <a:lstStyle>
            <a:lvl1pPr marL="0" indent="0">
              <a:buNone/>
              <a:defRPr sz="1600" b="0" i="0" cap="all" spc="67" baseline="0">
                <a:latin typeface="Montserrat" pitchFamily="2" charset="77"/>
              </a:defRPr>
            </a:lvl1pPr>
            <a:lvl2pPr marL="243834" indent="0">
              <a:buNone/>
              <a:defRPr/>
            </a:lvl2pPr>
          </a:lstStyle>
          <a:p>
            <a:pPr lvl="0"/>
            <a:r>
              <a:rPr lang="en-US"/>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401680" y="3872485"/>
            <a:ext cx="2239921" cy="775716"/>
          </a:xfrm>
        </p:spPr>
        <p:txBody>
          <a:bodyPr>
            <a:normAutofit/>
          </a:bodyPr>
          <a:lstStyle>
            <a:lvl1pPr marL="0" indent="0">
              <a:buNone/>
              <a:defRPr sz="1600" b="0" i="0" cap="none" spc="0" baseline="0">
                <a:latin typeface="Montserrat" pitchFamily="2" charset="77"/>
              </a:defRPr>
            </a:lvl1pPr>
            <a:lvl2pPr marL="243834"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3048000" cy="2819400"/>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6833616"/>
            <a:ext cx="3048000" cy="243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3652877" y="1397000"/>
            <a:ext cx="7929523" cy="5080000"/>
          </a:xfrm>
        </p:spPr>
        <p:txBody>
          <a:bodyPr numCol="2"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lang="en-US" sz="1467" b="0" i="0" smtClean="0">
                <a:effectLst/>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4"/>
            <a:r>
              <a:rPr lang="en-US"/>
              <a:t>Est </a:t>
            </a:r>
            <a:r>
              <a:rPr lang="en-US" err="1"/>
              <a:t>ultricies</a:t>
            </a:r>
            <a:r>
              <a:rPr lang="en-US"/>
              <a:t> integer </a:t>
            </a:r>
            <a:r>
              <a:rPr lang="en-US" err="1"/>
              <a:t>quis</a:t>
            </a:r>
            <a:r>
              <a:rPr lang="en-US"/>
              <a:t> auctor </a:t>
            </a:r>
            <a:r>
              <a:rPr lang="en-US" err="1"/>
              <a:t>elit</a:t>
            </a:r>
            <a:r>
              <a:rPr lang="en-US"/>
              <a:t>. </a:t>
            </a:r>
          </a:p>
          <a:p>
            <a:pPr lvl="3"/>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endParaRPr lang="en-US"/>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401680" y="4774185"/>
            <a:ext cx="2239921" cy="1702815"/>
          </a:xfrm>
        </p:spPr>
        <p:txBody>
          <a:bodyPr>
            <a:normAutofit/>
          </a:bodyPr>
          <a:lstStyle>
            <a:lvl1pPr marL="0" indent="0">
              <a:spcBef>
                <a:spcPts val="533"/>
              </a:spcBef>
              <a:buNone/>
              <a:defRPr sz="1600" b="0" i="0" cap="none" spc="0" baseline="0">
                <a:latin typeface="Montserrat" pitchFamily="2" charset="77"/>
              </a:defRPr>
            </a:lvl1pPr>
            <a:lvl2pPr marL="243834" indent="0">
              <a:buNone/>
              <a:defRPr/>
            </a:lvl2pPr>
          </a:lstStyle>
          <a:p>
            <a:pPr lvl="0"/>
            <a:r>
              <a:rPr lang="en-US"/>
              <a:t>Expertise</a:t>
            </a:r>
          </a:p>
        </p:txBody>
      </p:sp>
    </p:spTree>
    <p:extLst>
      <p:ext uri="{BB962C8B-B14F-4D97-AF65-F5344CB8AC3E}">
        <p14:creationId xmlns:p14="http://schemas.microsoft.com/office/powerpoint/2010/main" val="38531527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609600"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609600"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3458464"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3462865"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6303264"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6305296"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9156192" y="4101592"/>
            <a:ext cx="2438400" cy="1219200"/>
          </a:xfrm>
          <a:solidFill>
            <a:schemeClr val="bg1">
              <a:lumMod val="95000"/>
            </a:schemeClr>
          </a:solidFill>
        </p:spPr>
        <p:txBody>
          <a:bodyPr lIns="91440" tIns="91440" rIns="45720" bIns="91440" anchor="ctr" anchorCtr="0">
            <a:normAutofit/>
          </a:bodyPr>
          <a:lstStyle>
            <a:lvl1pPr marL="0" indent="0">
              <a:spcBef>
                <a:spcPts val="667"/>
              </a:spcBef>
              <a:buNone/>
              <a:defRPr sz="1600" b="0" i="0">
                <a:latin typeface="Montserrat" pitchFamily="2" charset="77"/>
              </a:defRPr>
            </a:lvl1pPr>
            <a:lvl2pPr marL="243834" indent="0">
              <a:buNone/>
              <a:defRPr/>
            </a:lvl2pPr>
          </a:lstStyle>
          <a:p>
            <a:pPr lvl="0"/>
            <a:r>
              <a:rPr lang="en-US"/>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9156192" y="1658112"/>
            <a:ext cx="2438400" cy="24384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250304763"/>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2438400" y="1671695"/>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609600" y="1671695"/>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2438400" y="4062984"/>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609600" y="4062984"/>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8546592" y="1671695"/>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6717792" y="1671695"/>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8546592" y="4062984"/>
            <a:ext cx="3048000" cy="1828800"/>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6717792" y="4062984"/>
            <a:ext cx="1828800" cy="18288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4098560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828800"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609600"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828800"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609600"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828800"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609600"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9436608"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8217408"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9436608"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8217408"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9436608"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8217408"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5632704" y="1726185"/>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4413504" y="1726184"/>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5632704" y="3255773"/>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4413504" y="3255772"/>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5632704" y="4785361"/>
            <a:ext cx="2133600" cy="1188844"/>
          </a:xfrm>
          <a:solidFill>
            <a:schemeClr val="bg1">
              <a:lumMod val="95000"/>
            </a:schemeClr>
          </a:solidFill>
          <a:ln w="12700">
            <a:noFill/>
          </a:ln>
        </p:spPr>
        <p:txBody>
          <a:bodyPr lIns="91440" tIns="91440" rIns="45720" bIns="91440">
            <a:normAutofit/>
          </a:bodyPr>
          <a:lstStyle>
            <a:lvl1pPr marL="0" indent="0">
              <a:spcBef>
                <a:spcPts val="667"/>
              </a:spcBef>
              <a:buNone/>
              <a:defRPr sz="1600" b="0" i="0">
                <a:latin typeface="Montserrat" pitchFamily="2" charset="77"/>
              </a:defRPr>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4413504" y="4785360"/>
            <a:ext cx="1219200" cy="1194816"/>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400" b="0" i="0">
                <a:latin typeface="Montserrat" pitchFamily="2" charset="77"/>
              </a:defRPr>
            </a:lvl1pPr>
          </a:lstStyle>
          <a:p>
            <a:r>
              <a:rPr lang="en-US"/>
              <a:t>Click to Insert Bio Photo</a:t>
            </a:r>
          </a:p>
        </p:txBody>
      </p: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a:xfrm>
            <a:off x="609600" y="545432"/>
            <a:ext cx="10972800" cy="877824"/>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20059474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711200" y="2006601"/>
            <a:ext cx="11480800" cy="48514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8" name="Rectangle 7">
            <a:extLst>
              <a:ext uri="{FF2B5EF4-FFF2-40B4-BE49-F238E27FC236}">
                <a16:creationId xmlns:a16="http://schemas.microsoft.com/office/drawing/2014/main" id="{0B630B91-AD54-1144-9B03-E288C8B03A24}"/>
              </a:ext>
            </a:extLst>
          </p:cNvPr>
          <p:cNvSpPr/>
          <p:nvPr userDrawn="1"/>
        </p:nvSpPr>
        <p:spPr>
          <a:xfrm>
            <a:off x="609600" y="2006601"/>
            <a:ext cx="101600" cy="48514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0" i="0">
              <a:latin typeface="Montserrat" pitchFamily="2" charset="77"/>
            </a:endParaRPr>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914400"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4621107"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8327813" y="2311400"/>
            <a:ext cx="3251200" cy="4064000"/>
          </a:xfrm>
        </p:spPr>
        <p:txBody>
          <a:bodyPr numCol="1" spcCol="365760">
            <a:normAutofit/>
          </a:bodyPr>
          <a:lstStyle>
            <a:lvl1pPr marL="259074"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1pPr>
            <a:lvl2pPr marL="502907"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2pPr>
            <a:lvl3pPr marL="746741" marR="0" indent="-259074" algn="l" defTabSz="609585" rtl="0" eaLnBrk="1" fontAlgn="auto" latinLnBrk="0" hangingPunct="1">
              <a:lnSpc>
                <a:spcPct val="100000"/>
              </a:lnSpc>
              <a:spcBef>
                <a:spcPts val="1333"/>
              </a:spcBef>
              <a:spcAft>
                <a:spcPts val="0"/>
              </a:spcAft>
              <a:buClr>
                <a:schemeClr val="tx1"/>
              </a:buClr>
              <a:buSzTx/>
              <a:buFont typeface="Montserrat" panose="00000500000000000000" pitchFamily="2" charset="0"/>
              <a:buChar char="•"/>
              <a:tabLst/>
              <a:defRPr sz="1467" b="0" i="0">
                <a:latin typeface="Montserrat" pitchFamily="2" charset="77"/>
              </a:defRPr>
            </a:lvl3pPr>
            <a:lvl4pPr marL="990575" indent="-259074">
              <a:buFont typeface="Montserrat" panose="00000500000000000000" pitchFamily="2" charset="0"/>
              <a:buChar char="•"/>
              <a:defRPr/>
            </a:lvl4pPr>
            <a:lvl5pPr marL="990575" indent="-259074">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3" name="Subtitle">
            <a:extLst>
              <a:ext uri="{FF2B5EF4-FFF2-40B4-BE49-F238E27FC236}">
                <a16:creationId xmlns:a16="http://schemas.microsoft.com/office/drawing/2014/main" id="{5101D247-5DD8-B744-BFA9-F9430797882A}"/>
              </a:ext>
            </a:extLst>
          </p:cNvPr>
          <p:cNvSpPr>
            <a:spLocks noGrp="1"/>
          </p:cNvSpPr>
          <p:nvPr>
            <p:ph type="subTitle" sz="quarter" idx="17" hasCustomPrompt="1"/>
          </p:nvPr>
        </p:nvSpPr>
        <p:spPr>
          <a:xfrm>
            <a:off x="609600" y="1421000"/>
            <a:ext cx="109728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2023 Huron Consulting Group Inc. and affiliates.</a:t>
            </a:r>
          </a:p>
        </p:txBody>
      </p:sp>
      <p:sp>
        <p:nvSpPr>
          <p:cNvPr id="18" name="Title 1">
            <a:extLst>
              <a:ext uri="{FF2B5EF4-FFF2-40B4-BE49-F238E27FC236}">
                <a16:creationId xmlns:a16="http://schemas.microsoft.com/office/drawing/2014/main" id="{023E0492-5118-0842-8016-13BF83BBF841}"/>
              </a:ext>
            </a:extLst>
          </p:cNvPr>
          <p:cNvSpPr>
            <a:spLocks noGrp="1"/>
          </p:cNvSpPr>
          <p:nvPr>
            <p:ph type="title"/>
          </p:nvPr>
        </p:nvSpPr>
        <p:spPr>
          <a:xfrm>
            <a:off x="609600" y="545432"/>
            <a:ext cx="10972800" cy="875568"/>
          </a:xfrm>
        </p:spPr>
        <p:txBody>
          <a:bodyPr/>
          <a:lstStyle>
            <a:lvl1pPr>
              <a:defRPr b="0" i="0">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2676343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0575D0-30D1-E84E-B59D-53FE845F844A}"/>
              </a:ext>
            </a:extLst>
          </p:cNvPr>
          <p:cNvSpPr>
            <a:spLocks noGrp="1"/>
          </p:cNvSpPr>
          <p:nvPr>
            <p:ph type="dt" sz="half" idx="10"/>
          </p:nvPr>
        </p:nvSpPr>
        <p:spPr/>
        <p:txBody>
          <a:bodyPr/>
          <a:lstStyle/>
          <a:p>
            <a:fld id="{CD3DA6ED-BA0C-9B4C-BB4A-66DC9D69396F}" type="datetimeFigureOut">
              <a:rPr lang="en-US" smtClean="0"/>
              <a:t>12/5/2023</a:t>
            </a:fld>
            <a:endParaRPr lang="en-US"/>
          </a:p>
        </p:txBody>
      </p:sp>
      <p:sp>
        <p:nvSpPr>
          <p:cNvPr id="3" name="Footer Placeholder 2">
            <a:extLst>
              <a:ext uri="{FF2B5EF4-FFF2-40B4-BE49-F238E27FC236}">
                <a16:creationId xmlns:a16="http://schemas.microsoft.com/office/drawing/2014/main" id="{84E6F411-26EB-CC4E-8678-AB954DB16E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D0C35F-A42E-7649-88E8-A384A5C145D6}"/>
              </a:ext>
            </a:extLst>
          </p:cNvPr>
          <p:cNvSpPr>
            <a:spLocks noGrp="1"/>
          </p:cNvSpPr>
          <p:nvPr>
            <p:ph type="sldNum" sz="quarter" idx="12"/>
          </p:nvPr>
        </p:nvSpPr>
        <p:spPr/>
        <p:txBody>
          <a:bodyPr/>
          <a:lstStyle/>
          <a:p>
            <a:fld id="{70E43D98-410E-3B4C-9819-E1E300926D38}" type="slidenum">
              <a:rPr lang="en-US" smtClean="0"/>
              <a:t>‹#›</a:t>
            </a:fld>
            <a:endParaRPr lang="en-US"/>
          </a:p>
        </p:txBody>
      </p:sp>
    </p:spTree>
    <p:extLst>
      <p:ext uri="{BB962C8B-B14F-4D97-AF65-F5344CB8AC3E}">
        <p14:creationId xmlns:p14="http://schemas.microsoft.com/office/powerpoint/2010/main" val="387824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3176-5637-0B7A-E6DF-27677FD502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9C685-3D4D-BCE8-8CE0-6D04E09728C1}"/>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4" name="Footer Placeholder 3">
            <a:extLst>
              <a:ext uri="{FF2B5EF4-FFF2-40B4-BE49-F238E27FC236}">
                <a16:creationId xmlns:a16="http://schemas.microsoft.com/office/drawing/2014/main" id="{3C46A7C6-6764-CAE0-06E4-F79D7B89E3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98502-2D44-7AF9-BAA9-80A9AAA788CF}"/>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256553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ening/Closing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12192000" cy="6375400"/>
          </a:xfrm>
          <a:blipFill dpi="0" rotWithShape="1">
            <a:blip r:embed="rId2" cstate="email">
              <a:extLst>
                <a:ext uri="{28A0092B-C50C-407E-A947-70E740481C1C}">
                  <a14:useLocalDpi xmlns:a14="http://schemas.microsoft.com/office/drawing/2010/main"/>
                </a:ext>
              </a:extLst>
            </a:blip>
            <a:srcRect/>
            <a:tile tx="-152400" ty="-406400" sx="100000" sy="100000" flip="none" algn="tl"/>
          </a:blipFill>
        </p:spPr>
        <p:txBody>
          <a:bodyPr bIns="914400" anchor="b" anchorCtr="0">
            <a:normAutofit/>
          </a:bodyPr>
          <a:lstStyle>
            <a:lvl1pPr algn="ctr">
              <a:defRPr sz="1333" b="0" i="0" cap="none" spc="0" baseline="0">
                <a:solidFill>
                  <a:schemeClr val="accent2"/>
                </a:solidFill>
                <a:latin typeface="Montserrat" pitchFamily="2" charset="77"/>
              </a:defRPr>
            </a:lvl1pPr>
          </a:lstStyle>
          <a:p>
            <a:r>
              <a:rPr lang="en-US"/>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620700" y="1267969"/>
            <a:ext cx="7304101" cy="1930400"/>
          </a:xfrm>
        </p:spPr>
        <p:txBody>
          <a:bodyPr anchor="b" anchorCtr="0">
            <a:normAutofit/>
          </a:bodyPr>
          <a:lstStyle>
            <a:lvl1pPr>
              <a:defRPr sz="5067"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639483" y="3558345"/>
            <a:ext cx="7304101" cy="859224"/>
          </a:xfrm>
        </p:spPr>
        <p:txBody>
          <a:bodyPr>
            <a:normAutofit/>
          </a:bodyPr>
          <a:lstStyle>
            <a:lvl1pPr>
              <a:defRPr sz="1867"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121920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8710706" y="6375400"/>
            <a:ext cx="2871695" cy="485848"/>
          </a:xfrm>
          <a:prstGeom prst="rect">
            <a:avLst/>
          </a:prstGeom>
          <a:noFill/>
        </p:spPr>
        <p:txBody>
          <a:bodyPr wrap="square" lIns="0" tIns="0" rIns="0" bIns="0" rtlCol="0" anchor="ctr" anchorCtr="0">
            <a:normAutofit/>
          </a:bodyPr>
          <a:lstStyle/>
          <a:p>
            <a:pPr algn="r"/>
            <a:r>
              <a:rPr lang="en-US" sz="1200" b="0" i="0" u="none" baseline="0" err="1">
                <a:solidFill>
                  <a:schemeClr val="bg1"/>
                </a:solidFill>
                <a:latin typeface="Montserrat" pitchFamily="2" charset="77"/>
              </a:rPr>
              <a:t>huronconsultinggroup.com</a:t>
            </a:r>
            <a:endParaRPr lang="en-US" sz="1200" b="0" i="0" u="none" baseline="0">
              <a:solidFill>
                <a:schemeClr val="bg1"/>
              </a:solidFill>
              <a:latin typeface="Montserrat" pitchFamily="2" charset="77"/>
            </a:endParaRP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620700" y="6381186"/>
            <a:ext cx="4114800" cy="467783"/>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sz="1067" b="0" i="0" smtClean="0">
                <a:latin typeface="Montserrat" pitchFamily="2" charset="77"/>
              </a:rPr>
              <a:t>December 5, 2023</a:t>
            </a:fld>
            <a:endParaRPr lang="en-US" sz="1067" b="0" i="0">
              <a:latin typeface="Montserrat" pitchFamily="2" charset="77"/>
            </a:endParaRPr>
          </a:p>
        </p:txBody>
      </p:sp>
      <p:pic>
        <p:nvPicPr>
          <p:cNvPr id="5" name="Picture 4">
            <a:extLst>
              <a:ext uri="{FF2B5EF4-FFF2-40B4-BE49-F238E27FC236}">
                <a16:creationId xmlns:a16="http://schemas.microsoft.com/office/drawing/2014/main" id="{BA7DF9E1-11FE-969E-2397-9EAFE446FDF1}"/>
              </a:ext>
            </a:extLst>
          </p:cNvPr>
          <p:cNvPicPr>
            <a:picLocks noChangeAspect="1"/>
          </p:cNvPicPr>
          <p:nvPr userDrawn="1"/>
        </p:nvPicPr>
        <p:blipFill>
          <a:blip r:embed="rId4"/>
          <a:stretch>
            <a:fillRect/>
          </a:stretch>
        </p:blipFill>
        <p:spPr>
          <a:xfrm>
            <a:off x="11029455" y="438728"/>
            <a:ext cx="599885" cy="724389"/>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E057D64A-576A-4395-CCF1-0DAB682FAA90}"/>
              </a:ext>
            </a:extLst>
          </p:cNvPr>
          <p:cNvPicPr>
            <a:picLocks noChangeAspect="1"/>
          </p:cNvPicPr>
          <p:nvPr userDrawn="1"/>
        </p:nvPicPr>
        <p:blipFill>
          <a:blip r:embed="rId6"/>
          <a:stretch>
            <a:fillRect/>
          </a:stretch>
        </p:blipFill>
        <p:spPr>
          <a:xfrm>
            <a:off x="8035015" y="6493052"/>
            <a:ext cx="241100" cy="243840"/>
          </a:xfrm>
          <a:prstGeom prst="rect">
            <a:avLst/>
          </a:prstGeom>
        </p:spPr>
      </p:pic>
      <p:pic>
        <p:nvPicPr>
          <p:cNvPr id="17" name="Picture 16" descr="A picture containing bird&#10;&#10;Description automatically generated">
            <a:hlinkClick r:id="rId7"/>
            <a:extLst>
              <a:ext uri="{FF2B5EF4-FFF2-40B4-BE49-F238E27FC236}">
                <a16:creationId xmlns:a16="http://schemas.microsoft.com/office/drawing/2014/main" id="{923FAA99-7B2D-BA4B-71A2-93A4DFB946C2}"/>
              </a:ext>
            </a:extLst>
          </p:cNvPr>
          <p:cNvPicPr>
            <a:picLocks noChangeAspect="1"/>
          </p:cNvPicPr>
          <p:nvPr userDrawn="1"/>
        </p:nvPicPr>
        <p:blipFill>
          <a:blip r:embed="rId8"/>
          <a:stretch>
            <a:fillRect/>
          </a:stretch>
        </p:blipFill>
        <p:spPr>
          <a:xfrm>
            <a:off x="8486852" y="6493052"/>
            <a:ext cx="243840" cy="243840"/>
          </a:xfrm>
          <a:prstGeom prst="rect">
            <a:avLst/>
          </a:prstGeom>
        </p:spPr>
      </p:pic>
      <p:pic>
        <p:nvPicPr>
          <p:cNvPr id="18" name="Picture 17" descr="A picture containing drawing&#10;&#10;Description automatically generated">
            <a:hlinkClick r:id="rId9"/>
            <a:extLst>
              <a:ext uri="{FF2B5EF4-FFF2-40B4-BE49-F238E27FC236}">
                <a16:creationId xmlns:a16="http://schemas.microsoft.com/office/drawing/2014/main" id="{4FA3FC0B-CB59-005D-2C8D-4A1E24B297E8}"/>
              </a:ext>
            </a:extLst>
          </p:cNvPr>
          <p:cNvPicPr>
            <a:picLocks noChangeAspect="1"/>
          </p:cNvPicPr>
          <p:nvPr userDrawn="1"/>
        </p:nvPicPr>
        <p:blipFill>
          <a:blip r:embed="rId10"/>
          <a:stretch>
            <a:fillRect/>
          </a:stretch>
        </p:blipFill>
        <p:spPr>
          <a:xfrm>
            <a:off x="8938689" y="6493052"/>
            <a:ext cx="243840" cy="243840"/>
          </a:xfrm>
          <a:prstGeom prst="rect">
            <a:avLst/>
          </a:prstGeom>
        </p:spPr>
      </p:pic>
    </p:spTree>
    <p:extLst>
      <p:ext uri="{BB962C8B-B14F-4D97-AF65-F5344CB8AC3E}">
        <p14:creationId xmlns:p14="http://schemas.microsoft.com/office/powerpoint/2010/main" val="1304234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ening/Closing Slide 1 - partner logo">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DEA50BB0-5DFC-4948-99A2-354AB621AEA4}"/>
              </a:ext>
            </a:extLst>
          </p:cNvPr>
          <p:cNvSpPr>
            <a:spLocks noGrp="1"/>
          </p:cNvSpPr>
          <p:nvPr>
            <p:ph type="pic" sz="quarter" idx="11" hasCustomPrompt="1"/>
          </p:nvPr>
        </p:nvSpPr>
        <p:spPr>
          <a:xfrm>
            <a:off x="0" y="0"/>
            <a:ext cx="12192000" cy="6375400"/>
          </a:xfrm>
          <a:blipFill dpi="0" rotWithShape="1">
            <a:blip r:embed="rId2" cstate="email">
              <a:extLst>
                <a:ext uri="{28A0092B-C50C-407E-A947-70E740481C1C}">
                  <a14:useLocalDpi xmlns:a14="http://schemas.microsoft.com/office/drawing/2010/main"/>
                </a:ext>
              </a:extLst>
            </a:blip>
            <a:srcRect/>
            <a:tile tx="-152400" ty="-406400" sx="100000" sy="100000" flip="none" algn="tl"/>
          </a:blipFill>
        </p:spPr>
        <p:txBody>
          <a:bodyPr bIns="914400" anchor="b" anchorCtr="0">
            <a:normAutofit/>
          </a:bodyPr>
          <a:lstStyle>
            <a:lvl1pPr algn="ctr">
              <a:defRPr sz="1333" b="0" i="0" cap="none" spc="0" baseline="0">
                <a:solidFill>
                  <a:schemeClr val="accent2"/>
                </a:solidFill>
                <a:latin typeface="Montserrat" pitchFamily="2" charset="77"/>
              </a:defRPr>
            </a:lvl1pPr>
          </a:lstStyle>
          <a:p>
            <a:r>
              <a:rPr lang="en-US"/>
              <a:t>Click media icon in center to change image</a:t>
            </a:r>
          </a:p>
        </p:txBody>
      </p:sp>
      <p:sp>
        <p:nvSpPr>
          <p:cNvPr id="17" name="Title 1">
            <a:extLst>
              <a:ext uri="{FF2B5EF4-FFF2-40B4-BE49-F238E27FC236}">
                <a16:creationId xmlns:a16="http://schemas.microsoft.com/office/drawing/2014/main" id="{C2514A1B-3DBF-B445-A690-0F19D90FCC83}"/>
              </a:ext>
            </a:extLst>
          </p:cNvPr>
          <p:cNvSpPr>
            <a:spLocks noGrp="1"/>
          </p:cNvSpPr>
          <p:nvPr>
            <p:ph type="title"/>
          </p:nvPr>
        </p:nvSpPr>
        <p:spPr>
          <a:xfrm>
            <a:off x="620700" y="1267969"/>
            <a:ext cx="7304101" cy="1930400"/>
          </a:xfrm>
        </p:spPr>
        <p:txBody>
          <a:bodyPr anchor="b" anchorCtr="0">
            <a:normAutofit/>
          </a:bodyPr>
          <a:lstStyle>
            <a:lvl1pPr>
              <a:defRPr sz="5067" b="0" i="0">
                <a:solidFill>
                  <a:schemeClr val="tx2"/>
                </a:solidFill>
                <a:latin typeface="Montserrat" pitchFamily="2" charset="77"/>
              </a:defRPr>
            </a:lvl1pPr>
          </a:lstStyle>
          <a:p>
            <a:r>
              <a:rPr lang="en-US"/>
              <a:t>Click to edit Master title style</a:t>
            </a:r>
          </a:p>
        </p:txBody>
      </p:sp>
      <p:sp>
        <p:nvSpPr>
          <p:cNvPr id="18" name="Text Placeholder 3">
            <a:extLst>
              <a:ext uri="{FF2B5EF4-FFF2-40B4-BE49-F238E27FC236}">
                <a16:creationId xmlns:a16="http://schemas.microsoft.com/office/drawing/2014/main" id="{96421EDB-0C3C-844F-957E-E826223BE5D1}"/>
              </a:ext>
            </a:extLst>
          </p:cNvPr>
          <p:cNvSpPr>
            <a:spLocks noGrp="1"/>
          </p:cNvSpPr>
          <p:nvPr>
            <p:ph type="body" sz="quarter" idx="10" hasCustomPrompt="1"/>
          </p:nvPr>
        </p:nvSpPr>
        <p:spPr>
          <a:xfrm>
            <a:off x="639483" y="3558345"/>
            <a:ext cx="7304101" cy="859224"/>
          </a:xfrm>
        </p:spPr>
        <p:txBody>
          <a:bodyPr>
            <a:normAutofit/>
          </a:bodyPr>
          <a:lstStyle>
            <a:lvl1pPr>
              <a:defRPr sz="1867"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121920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8710706" y="6375400"/>
            <a:ext cx="2871695" cy="485848"/>
          </a:xfrm>
          <a:prstGeom prst="rect">
            <a:avLst/>
          </a:prstGeom>
          <a:noFill/>
        </p:spPr>
        <p:txBody>
          <a:bodyPr wrap="square" lIns="0" tIns="0" rIns="0" bIns="0" rtlCol="0" anchor="ctr" anchorCtr="0">
            <a:normAutofit/>
          </a:bodyPr>
          <a:lstStyle/>
          <a:p>
            <a:pPr algn="r"/>
            <a:r>
              <a:rPr lang="en-US" sz="1200" b="0" i="0" u="none" baseline="0" err="1">
                <a:solidFill>
                  <a:schemeClr val="bg1"/>
                </a:solidFill>
                <a:latin typeface="Montserrat" pitchFamily="2" charset="77"/>
              </a:rPr>
              <a:t>huronconsultinggroup.com</a:t>
            </a:r>
            <a:endParaRPr lang="en-US" sz="1200" b="0" i="0" u="none" baseline="0">
              <a:solidFill>
                <a:schemeClr val="bg1"/>
              </a:solidFill>
              <a:latin typeface="Montserrat" pitchFamily="2" charset="77"/>
            </a:endParaRP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620700" y="6381186"/>
            <a:ext cx="4114800" cy="467783"/>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sz="1067" b="0" i="0" smtClean="0">
                <a:latin typeface="Montserrat" pitchFamily="2" charset="77"/>
              </a:rPr>
              <a:t>December 5, 2023</a:t>
            </a:fld>
            <a:endParaRPr lang="en-US" sz="1067" b="0" i="0">
              <a:latin typeface="Montserrat" pitchFamily="2" charset="77"/>
            </a:endParaRPr>
          </a:p>
        </p:txBody>
      </p:sp>
      <p:sp>
        <p:nvSpPr>
          <p:cNvPr id="3" name="Object C">
            <a:extLst>
              <a:ext uri="{FF2B5EF4-FFF2-40B4-BE49-F238E27FC236}">
                <a16:creationId xmlns:a16="http://schemas.microsoft.com/office/drawing/2014/main" id="{E436A512-582D-2644-BA6A-43F14A9E8CD7}"/>
              </a:ext>
            </a:extLst>
          </p:cNvPr>
          <p:cNvSpPr>
            <a:spLocks noGrp="1"/>
          </p:cNvSpPr>
          <p:nvPr>
            <p:ph sz="quarter" idx="13" hasCustomPrompt="1"/>
          </p:nvPr>
        </p:nvSpPr>
        <p:spPr>
          <a:xfrm>
            <a:off x="10914632" y="1526117"/>
            <a:ext cx="825501" cy="827616"/>
          </a:xfrm>
        </p:spPr>
        <p:txBody>
          <a:bodyPr>
            <a:normAutofit/>
          </a:bodyPr>
          <a:lstStyle>
            <a:lvl1pPr>
              <a:defRPr sz="1200">
                <a:solidFill>
                  <a:schemeClr val="tx1"/>
                </a:solidFill>
              </a:defRPr>
            </a:lvl1pPr>
          </a:lstStyle>
          <a:p>
            <a:pPr lvl="0"/>
            <a:r>
              <a:rPr lang="en-US"/>
              <a:t>Insert partner logo image</a:t>
            </a:r>
          </a:p>
        </p:txBody>
      </p:sp>
      <p:pic>
        <p:nvPicPr>
          <p:cNvPr id="14" name="Picture 13">
            <a:extLst>
              <a:ext uri="{FF2B5EF4-FFF2-40B4-BE49-F238E27FC236}">
                <a16:creationId xmlns:a16="http://schemas.microsoft.com/office/drawing/2014/main" id="{A46F2F5A-F41A-9204-B011-FACF5AA25B45}"/>
              </a:ext>
            </a:extLst>
          </p:cNvPr>
          <p:cNvPicPr>
            <a:picLocks noChangeAspect="1"/>
          </p:cNvPicPr>
          <p:nvPr userDrawn="1"/>
        </p:nvPicPr>
        <p:blipFill>
          <a:blip r:embed="rId4"/>
          <a:stretch>
            <a:fillRect/>
          </a:stretch>
        </p:blipFill>
        <p:spPr>
          <a:xfrm>
            <a:off x="11029455" y="438728"/>
            <a:ext cx="599885" cy="724389"/>
          </a:xfrm>
          <a:prstGeom prst="rect">
            <a:avLst/>
          </a:prstGeom>
        </p:spPr>
      </p:pic>
      <p:pic>
        <p:nvPicPr>
          <p:cNvPr id="20" name="Picture 19" descr="A picture containing drawing&#10;&#10;Description automatically generated">
            <a:hlinkClick r:id="rId5"/>
            <a:extLst>
              <a:ext uri="{FF2B5EF4-FFF2-40B4-BE49-F238E27FC236}">
                <a16:creationId xmlns:a16="http://schemas.microsoft.com/office/drawing/2014/main" id="{DE5B99B6-6EF5-E3AA-0140-19033996D908}"/>
              </a:ext>
            </a:extLst>
          </p:cNvPr>
          <p:cNvPicPr>
            <a:picLocks noChangeAspect="1"/>
          </p:cNvPicPr>
          <p:nvPr userDrawn="1"/>
        </p:nvPicPr>
        <p:blipFill>
          <a:blip r:embed="rId6"/>
          <a:stretch>
            <a:fillRect/>
          </a:stretch>
        </p:blipFill>
        <p:spPr>
          <a:xfrm>
            <a:off x="8035015" y="6493052"/>
            <a:ext cx="241100" cy="243840"/>
          </a:xfrm>
          <a:prstGeom prst="rect">
            <a:avLst/>
          </a:prstGeom>
        </p:spPr>
      </p:pic>
      <p:pic>
        <p:nvPicPr>
          <p:cNvPr id="24" name="Picture 23" descr="A picture containing bird&#10;&#10;Description automatically generated">
            <a:hlinkClick r:id="rId7"/>
            <a:extLst>
              <a:ext uri="{FF2B5EF4-FFF2-40B4-BE49-F238E27FC236}">
                <a16:creationId xmlns:a16="http://schemas.microsoft.com/office/drawing/2014/main" id="{30AD3CA3-B73F-3ED8-A184-3B796FA2CFC4}"/>
              </a:ext>
            </a:extLst>
          </p:cNvPr>
          <p:cNvPicPr>
            <a:picLocks noChangeAspect="1"/>
          </p:cNvPicPr>
          <p:nvPr userDrawn="1"/>
        </p:nvPicPr>
        <p:blipFill>
          <a:blip r:embed="rId8"/>
          <a:stretch>
            <a:fillRect/>
          </a:stretch>
        </p:blipFill>
        <p:spPr>
          <a:xfrm>
            <a:off x="8486852" y="6493052"/>
            <a:ext cx="243840" cy="243840"/>
          </a:xfrm>
          <a:prstGeom prst="rect">
            <a:avLst/>
          </a:prstGeom>
        </p:spPr>
      </p:pic>
      <p:pic>
        <p:nvPicPr>
          <p:cNvPr id="25" name="Picture 24" descr="A picture containing drawing&#10;&#10;Description automatically generated">
            <a:hlinkClick r:id="rId9"/>
            <a:extLst>
              <a:ext uri="{FF2B5EF4-FFF2-40B4-BE49-F238E27FC236}">
                <a16:creationId xmlns:a16="http://schemas.microsoft.com/office/drawing/2014/main" id="{31478E6F-63BB-2A38-61AE-E1F289DE3C31}"/>
              </a:ext>
            </a:extLst>
          </p:cNvPr>
          <p:cNvPicPr>
            <a:picLocks noChangeAspect="1"/>
          </p:cNvPicPr>
          <p:nvPr userDrawn="1"/>
        </p:nvPicPr>
        <p:blipFill>
          <a:blip r:embed="rId10"/>
          <a:stretch>
            <a:fillRect/>
          </a:stretch>
        </p:blipFill>
        <p:spPr>
          <a:xfrm>
            <a:off x="8938689" y="6493052"/>
            <a:ext cx="243840" cy="243840"/>
          </a:xfrm>
          <a:prstGeom prst="rect">
            <a:avLst/>
          </a:prstGeom>
        </p:spPr>
      </p:pic>
    </p:spTree>
    <p:extLst>
      <p:ext uri="{BB962C8B-B14F-4D97-AF65-F5344CB8AC3E}">
        <p14:creationId xmlns:p14="http://schemas.microsoft.com/office/powerpoint/2010/main" val="9430274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ening/Closing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12192000" cy="6375400"/>
          </a:xfrm>
          <a:blipFill dpi="0" rotWithShape="1">
            <a:blip r:embed="rId2" cstate="email">
              <a:extLst>
                <a:ext uri="{28A0092B-C50C-407E-A947-70E740481C1C}">
                  <a14:useLocalDpi xmlns:a14="http://schemas.microsoft.com/office/drawing/2010/main"/>
                </a:ext>
              </a:extLst>
            </a:blip>
            <a:srcRect/>
            <a:stretch>
              <a:fillRect/>
            </a:stretch>
          </a:blipFill>
        </p:spPr>
        <p:txBody>
          <a:bodyPr bIns="914400" anchor="b" anchorCtr="0">
            <a:normAutofit/>
          </a:bodyPr>
          <a:lstStyle>
            <a:lvl1pPr algn="ctr">
              <a:defRPr sz="1333" b="0" i="0" cap="none" spc="0" baseline="0">
                <a:solidFill>
                  <a:schemeClr val="accent2"/>
                </a:solidFill>
                <a:latin typeface="Montserrat" pitchFamily="2" charset="77"/>
              </a:defRPr>
            </a:lvl1pPr>
          </a:lstStyle>
          <a:p>
            <a:r>
              <a:rPr lang="en-US"/>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620700" y="1600200"/>
            <a:ext cx="7304101" cy="1930400"/>
          </a:xfrm>
        </p:spPr>
        <p:txBody>
          <a:bodyPr anchor="b" anchorCtr="0">
            <a:normAutofit/>
          </a:bodyPr>
          <a:lstStyle>
            <a:lvl1pPr>
              <a:defRPr sz="5067" b="0" i="0">
                <a:solidFill>
                  <a:schemeClr val="tx2"/>
                </a:solidFill>
                <a:latin typeface="Montserrat" pitchFamily="2" charset="77"/>
              </a:defRPr>
            </a:lvl1pPr>
          </a:lstStyle>
          <a:p>
            <a:r>
              <a:rPr lang="en-US"/>
              <a:t>Click to edit Master title style</a:t>
            </a:r>
          </a:p>
        </p:txBody>
      </p:sp>
      <p:sp>
        <p:nvSpPr>
          <p:cNvPr id="4" name="Text Placeholder 3">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639483" y="3890576"/>
            <a:ext cx="7304101" cy="859224"/>
          </a:xfrm>
        </p:spPr>
        <p:txBody>
          <a:bodyPr>
            <a:normAutofit/>
          </a:bodyPr>
          <a:lstStyle>
            <a:lvl1pPr>
              <a:defRPr sz="1867"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121920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8710706" y="6375400"/>
            <a:ext cx="2871695" cy="485848"/>
          </a:xfrm>
          <a:prstGeom prst="rect">
            <a:avLst/>
          </a:prstGeom>
          <a:noFill/>
        </p:spPr>
        <p:txBody>
          <a:bodyPr wrap="square" lIns="0" tIns="0" rIns="0" bIns="0" rtlCol="0" anchor="ctr" anchorCtr="0">
            <a:normAutofit/>
          </a:bodyPr>
          <a:lstStyle/>
          <a:p>
            <a:pPr algn="r"/>
            <a:r>
              <a:rPr lang="en-US" sz="1200" b="0" i="0" u="none" baseline="0" err="1">
                <a:solidFill>
                  <a:schemeClr val="bg1"/>
                </a:solidFill>
                <a:latin typeface="Montserrat" pitchFamily="2" charset="77"/>
              </a:rPr>
              <a:t>huronconsultinggroup.com</a:t>
            </a:r>
            <a:endParaRPr lang="en-US" sz="1200" b="0" i="0" u="none" baseline="0">
              <a:solidFill>
                <a:schemeClr val="bg1"/>
              </a:solidFill>
              <a:latin typeface="Montserrat" pitchFamily="2" charset="77"/>
            </a:endParaRP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620700" y="6381186"/>
            <a:ext cx="4114800" cy="467783"/>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sz="1067" b="0" i="0" smtClean="0">
                <a:latin typeface="Montserrat" pitchFamily="2" charset="77"/>
              </a:rPr>
              <a:t>December 5, 2023</a:t>
            </a:fld>
            <a:endParaRPr lang="en-US" sz="1067" b="0" i="0">
              <a:latin typeface="Montserrat" pitchFamily="2" charset="77"/>
            </a:endParaRPr>
          </a:p>
        </p:txBody>
      </p:sp>
      <p:pic>
        <p:nvPicPr>
          <p:cNvPr id="11" name="Picture 10">
            <a:extLst>
              <a:ext uri="{FF2B5EF4-FFF2-40B4-BE49-F238E27FC236}">
                <a16:creationId xmlns:a16="http://schemas.microsoft.com/office/drawing/2014/main" id="{B7ADD1EF-5C0B-A2AB-5B3A-69D526C6E90D}"/>
              </a:ext>
            </a:extLst>
          </p:cNvPr>
          <p:cNvPicPr>
            <a:picLocks noChangeAspect="1"/>
          </p:cNvPicPr>
          <p:nvPr userDrawn="1"/>
        </p:nvPicPr>
        <p:blipFill>
          <a:blip r:embed="rId4"/>
          <a:stretch>
            <a:fillRect/>
          </a:stretch>
        </p:blipFill>
        <p:spPr>
          <a:xfrm>
            <a:off x="11029455" y="438728"/>
            <a:ext cx="599885" cy="724389"/>
          </a:xfrm>
          <a:prstGeom prst="rect">
            <a:avLst/>
          </a:prstGeom>
        </p:spPr>
      </p:pic>
      <p:pic>
        <p:nvPicPr>
          <p:cNvPr id="12" name="Picture 11" descr="A picture containing drawing&#10;&#10;Description automatically generated">
            <a:hlinkClick r:id="rId5"/>
            <a:extLst>
              <a:ext uri="{FF2B5EF4-FFF2-40B4-BE49-F238E27FC236}">
                <a16:creationId xmlns:a16="http://schemas.microsoft.com/office/drawing/2014/main" id="{E791016C-B2A7-5808-7069-CCED8F5BA46C}"/>
              </a:ext>
            </a:extLst>
          </p:cNvPr>
          <p:cNvPicPr>
            <a:picLocks noChangeAspect="1"/>
          </p:cNvPicPr>
          <p:nvPr userDrawn="1"/>
        </p:nvPicPr>
        <p:blipFill>
          <a:blip r:embed="rId6"/>
          <a:stretch>
            <a:fillRect/>
          </a:stretch>
        </p:blipFill>
        <p:spPr>
          <a:xfrm>
            <a:off x="8035015" y="6493052"/>
            <a:ext cx="241100" cy="243840"/>
          </a:xfrm>
          <a:prstGeom prst="rect">
            <a:avLst/>
          </a:prstGeom>
        </p:spPr>
      </p:pic>
      <p:pic>
        <p:nvPicPr>
          <p:cNvPr id="14" name="Picture 13" descr="A picture containing bird&#10;&#10;Description automatically generated">
            <a:hlinkClick r:id="rId7"/>
            <a:extLst>
              <a:ext uri="{FF2B5EF4-FFF2-40B4-BE49-F238E27FC236}">
                <a16:creationId xmlns:a16="http://schemas.microsoft.com/office/drawing/2014/main" id="{82EAA848-72AF-2008-E8EA-61B6FD13C0FF}"/>
              </a:ext>
            </a:extLst>
          </p:cNvPr>
          <p:cNvPicPr>
            <a:picLocks noChangeAspect="1"/>
          </p:cNvPicPr>
          <p:nvPr userDrawn="1"/>
        </p:nvPicPr>
        <p:blipFill>
          <a:blip r:embed="rId8"/>
          <a:stretch>
            <a:fillRect/>
          </a:stretch>
        </p:blipFill>
        <p:spPr>
          <a:xfrm>
            <a:off x="8486852" y="6493052"/>
            <a:ext cx="243840" cy="243840"/>
          </a:xfrm>
          <a:prstGeom prst="rect">
            <a:avLst/>
          </a:prstGeom>
        </p:spPr>
      </p:pic>
      <p:pic>
        <p:nvPicPr>
          <p:cNvPr id="17" name="Picture 16" descr="A picture containing drawing&#10;&#10;Description automatically generated">
            <a:hlinkClick r:id="rId9"/>
            <a:extLst>
              <a:ext uri="{FF2B5EF4-FFF2-40B4-BE49-F238E27FC236}">
                <a16:creationId xmlns:a16="http://schemas.microsoft.com/office/drawing/2014/main" id="{81C498DC-81D7-9894-8196-0D11163110BD}"/>
              </a:ext>
            </a:extLst>
          </p:cNvPr>
          <p:cNvPicPr>
            <a:picLocks noChangeAspect="1"/>
          </p:cNvPicPr>
          <p:nvPr userDrawn="1"/>
        </p:nvPicPr>
        <p:blipFill>
          <a:blip r:embed="rId10"/>
          <a:stretch>
            <a:fillRect/>
          </a:stretch>
        </p:blipFill>
        <p:spPr>
          <a:xfrm>
            <a:off x="8938689" y="6493052"/>
            <a:ext cx="243840" cy="243840"/>
          </a:xfrm>
          <a:prstGeom prst="rect">
            <a:avLst/>
          </a:prstGeom>
        </p:spPr>
      </p:pic>
    </p:spTree>
    <p:extLst>
      <p:ext uri="{BB962C8B-B14F-4D97-AF65-F5344CB8AC3E}">
        <p14:creationId xmlns:p14="http://schemas.microsoft.com/office/powerpoint/2010/main" val="2382943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6" name="Object A">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12192000" cy="63754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333" b="0" i="0" cap="none" spc="0" baseline="0">
                <a:solidFill>
                  <a:schemeClr val="accent2"/>
                </a:solidFill>
                <a:latin typeface="Montserrat" pitchFamily="2" charset="77"/>
              </a:defRPr>
            </a:lvl1pPr>
          </a:lstStyle>
          <a:p>
            <a:r>
              <a:rPr lang="en-US"/>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620700" y="1600200"/>
            <a:ext cx="7304101" cy="1930400"/>
          </a:xfrm>
        </p:spPr>
        <p:txBody>
          <a:bodyPr anchor="b" anchorCtr="0">
            <a:normAutofit/>
          </a:bodyPr>
          <a:lstStyle>
            <a:lvl1pPr>
              <a:defRPr sz="5067"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639483" y="3890576"/>
            <a:ext cx="7304101" cy="859224"/>
          </a:xfrm>
        </p:spPr>
        <p:txBody>
          <a:bodyPr>
            <a:normAutofit/>
          </a:bodyPr>
          <a:lstStyle>
            <a:lvl1pPr>
              <a:defRPr sz="1867"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121920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8710706" y="6375400"/>
            <a:ext cx="2871695" cy="485848"/>
          </a:xfrm>
          <a:prstGeom prst="rect">
            <a:avLst/>
          </a:prstGeom>
          <a:noFill/>
        </p:spPr>
        <p:txBody>
          <a:bodyPr wrap="square" lIns="0" tIns="0" rIns="0" bIns="0" rtlCol="0" anchor="ctr" anchorCtr="0">
            <a:normAutofit/>
          </a:bodyPr>
          <a:lstStyle/>
          <a:p>
            <a:pPr algn="r"/>
            <a:r>
              <a:rPr lang="en-US" sz="1200" b="0" i="0" u="none" baseline="0" err="1">
                <a:solidFill>
                  <a:schemeClr val="bg1"/>
                </a:solidFill>
                <a:latin typeface="Montserrat" pitchFamily="2" charset="77"/>
              </a:rPr>
              <a:t>huronconsultinggroup.com</a:t>
            </a:r>
            <a:endParaRPr lang="en-US" sz="1200" b="0" i="0" u="none" baseline="0">
              <a:solidFill>
                <a:schemeClr val="bg1"/>
              </a:solidFill>
              <a:latin typeface="Montserrat" pitchFamily="2" charset="77"/>
            </a:endParaRP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620700" y="6381186"/>
            <a:ext cx="4114800" cy="467783"/>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sz="1067" b="0" i="0" smtClean="0">
                <a:latin typeface="Montserrat" pitchFamily="2" charset="77"/>
              </a:rPr>
              <a:t>December 5, 2023</a:t>
            </a:fld>
            <a:endParaRPr lang="en-US" sz="1067" b="0" i="0">
              <a:latin typeface="Montserrat" pitchFamily="2" charset="77"/>
            </a:endParaRPr>
          </a:p>
        </p:txBody>
      </p:sp>
      <p:pic>
        <p:nvPicPr>
          <p:cNvPr id="12" name="Picture 11">
            <a:extLst>
              <a:ext uri="{FF2B5EF4-FFF2-40B4-BE49-F238E27FC236}">
                <a16:creationId xmlns:a16="http://schemas.microsoft.com/office/drawing/2014/main" id="{A9A419E4-5F40-26F0-9B78-DE43B431BED3}"/>
              </a:ext>
            </a:extLst>
          </p:cNvPr>
          <p:cNvPicPr>
            <a:picLocks noChangeAspect="1"/>
          </p:cNvPicPr>
          <p:nvPr userDrawn="1"/>
        </p:nvPicPr>
        <p:blipFill>
          <a:blip r:embed="rId4"/>
          <a:stretch>
            <a:fillRect/>
          </a:stretch>
        </p:blipFill>
        <p:spPr>
          <a:xfrm>
            <a:off x="11029455" y="438728"/>
            <a:ext cx="599885" cy="724389"/>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25C943C7-82E3-9D66-26DF-A651714D2575}"/>
              </a:ext>
            </a:extLst>
          </p:cNvPr>
          <p:cNvPicPr>
            <a:picLocks noChangeAspect="1"/>
          </p:cNvPicPr>
          <p:nvPr userDrawn="1"/>
        </p:nvPicPr>
        <p:blipFill>
          <a:blip r:embed="rId6"/>
          <a:stretch>
            <a:fillRect/>
          </a:stretch>
        </p:blipFill>
        <p:spPr>
          <a:xfrm>
            <a:off x="8035015" y="6493052"/>
            <a:ext cx="241100" cy="243840"/>
          </a:xfrm>
          <a:prstGeom prst="rect">
            <a:avLst/>
          </a:prstGeom>
        </p:spPr>
      </p:pic>
      <p:pic>
        <p:nvPicPr>
          <p:cNvPr id="17" name="Picture 16" descr="A picture containing bird&#10;&#10;Description automatically generated">
            <a:hlinkClick r:id="rId7"/>
            <a:extLst>
              <a:ext uri="{FF2B5EF4-FFF2-40B4-BE49-F238E27FC236}">
                <a16:creationId xmlns:a16="http://schemas.microsoft.com/office/drawing/2014/main" id="{9068D14E-5FD4-BB12-B2CC-77A762944722}"/>
              </a:ext>
            </a:extLst>
          </p:cNvPr>
          <p:cNvPicPr>
            <a:picLocks noChangeAspect="1"/>
          </p:cNvPicPr>
          <p:nvPr userDrawn="1"/>
        </p:nvPicPr>
        <p:blipFill>
          <a:blip r:embed="rId8"/>
          <a:stretch>
            <a:fillRect/>
          </a:stretch>
        </p:blipFill>
        <p:spPr>
          <a:xfrm>
            <a:off x="8486852" y="6493052"/>
            <a:ext cx="243840" cy="243840"/>
          </a:xfrm>
          <a:prstGeom prst="rect">
            <a:avLst/>
          </a:prstGeom>
        </p:spPr>
      </p:pic>
      <p:pic>
        <p:nvPicPr>
          <p:cNvPr id="18" name="Picture 17" descr="A picture containing drawing&#10;&#10;Description automatically generated">
            <a:hlinkClick r:id="rId9"/>
            <a:extLst>
              <a:ext uri="{FF2B5EF4-FFF2-40B4-BE49-F238E27FC236}">
                <a16:creationId xmlns:a16="http://schemas.microsoft.com/office/drawing/2014/main" id="{F1BAF3FB-5AD6-879D-F822-CE31FA9BD5DC}"/>
              </a:ext>
            </a:extLst>
          </p:cNvPr>
          <p:cNvPicPr>
            <a:picLocks noChangeAspect="1"/>
          </p:cNvPicPr>
          <p:nvPr userDrawn="1"/>
        </p:nvPicPr>
        <p:blipFill>
          <a:blip r:embed="rId10"/>
          <a:stretch>
            <a:fillRect/>
          </a:stretch>
        </p:blipFill>
        <p:spPr>
          <a:xfrm>
            <a:off x="8938689" y="6493052"/>
            <a:ext cx="243840" cy="243840"/>
          </a:xfrm>
          <a:prstGeom prst="rect">
            <a:avLst/>
          </a:prstGeom>
        </p:spPr>
      </p:pic>
    </p:spTree>
    <p:extLst>
      <p:ext uri="{BB962C8B-B14F-4D97-AF65-F5344CB8AC3E}">
        <p14:creationId xmlns:p14="http://schemas.microsoft.com/office/powerpoint/2010/main" val="428161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 - G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12192000" cy="63754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333" b="0" i="0" cap="none" spc="0" baseline="0">
                <a:solidFill>
                  <a:schemeClr val="accent2"/>
                </a:solidFill>
                <a:latin typeface="Montserrat" pitchFamily="2" charset="77"/>
              </a:defRPr>
            </a:lvl1pPr>
          </a:lstStyle>
          <a:p>
            <a:r>
              <a:rPr lang="en-US"/>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620700" y="1600200"/>
            <a:ext cx="7304101" cy="1930400"/>
          </a:xfrm>
        </p:spPr>
        <p:txBody>
          <a:bodyPr anchor="b" anchorCtr="0">
            <a:normAutofit/>
          </a:bodyPr>
          <a:lstStyle>
            <a:lvl1pPr>
              <a:defRPr sz="5067"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639483" y="3890576"/>
            <a:ext cx="7304101" cy="859224"/>
          </a:xfrm>
        </p:spPr>
        <p:txBody>
          <a:bodyPr>
            <a:normAutofit/>
          </a:bodyPr>
          <a:lstStyle>
            <a:lvl1pPr>
              <a:defRPr sz="1867"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121920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8710706" y="6375400"/>
            <a:ext cx="2871695" cy="485848"/>
          </a:xfrm>
          <a:prstGeom prst="rect">
            <a:avLst/>
          </a:prstGeom>
          <a:noFill/>
        </p:spPr>
        <p:txBody>
          <a:bodyPr wrap="square" lIns="0" tIns="0" rIns="0" bIns="0" rtlCol="0" anchor="ctr" anchorCtr="0">
            <a:normAutofit/>
          </a:bodyPr>
          <a:lstStyle/>
          <a:p>
            <a:pPr algn="r"/>
            <a:r>
              <a:rPr lang="en-US" sz="1200" b="0" i="0" u="none" baseline="0" err="1">
                <a:solidFill>
                  <a:schemeClr val="bg1"/>
                </a:solidFill>
                <a:latin typeface="Montserrat" pitchFamily="2" charset="77"/>
              </a:rPr>
              <a:t>huronconsultinggroup.com</a:t>
            </a:r>
            <a:endParaRPr lang="en-US" sz="1200" b="0" i="0" u="none" baseline="0">
              <a:solidFill>
                <a:schemeClr val="bg1"/>
              </a:solidFill>
              <a:latin typeface="Montserrat" pitchFamily="2" charset="77"/>
            </a:endParaRP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620700" y="6381186"/>
            <a:ext cx="4114800" cy="467783"/>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sz="1067" b="0" i="0" smtClean="0">
                <a:latin typeface="Montserrat" pitchFamily="2" charset="77"/>
              </a:rPr>
              <a:t>December 5, 2023</a:t>
            </a:fld>
            <a:endParaRPr lang="en-US" sz="1067" b="0" i="0">
              <a:latin typeface="Montserrat" pitchFamily="2" charset="77"/>
            </a:endParaRPr>
          </a:p>
        </p:txBody>
      </p:sp>
      <p:pic>
        <p:nvPicPr>
          <p:cNvPr id="12" name="Picture 11">
            <a:extLst>
              <a:ext uri="{FF2B5EF4-FFF2-40B4-BE49-F238E27FC236}">
                <a16:creationId xmlns:a16="http://schemas.microsoft.com/office/drawing/2014/main" id="{6C6FE1E3-C2EB-B289-FB9B-328B9E8C1A37}"/>
              </a:ext>
            </a:extLst>
          </p:cNvPr>
          <p:cNvPicPr>
            <a:picLocks noChangeAspect="1"/>
          </p:cNvPicPr>
          <p:nvPr userDrawn="1"/>
        </p:nvPicPr>
        <p:blipFill>
          <a:blip r:embed="rId4"/>
          <a:stretch>
            <a:fillRect/>
          </a:stretch>
        </p:blipFill>
        <p:spPr>
          <a:xfrm>
            <a:off x="11029455" y="438728"/>
            <a:ext cx="599885" cy="724389"/>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F155D16F-A30F-194E-DD70-BAE1A8431412}"/>
              </a:ext>
            </a:extLst>
          </p:cNvPr>
          <p:cNvPicPr>
            <a:picLocks noChangeAspect="1"/>
          </p:cNvPicPr>
          <p:nvPr userDrawn="1"/>
        </p:nvPicPr>
        <p:blipFill>
          <a:blip r:embed="rId6"/>
          <a:stretch>
            <a:fillRect/>
          </a:stretch>
        </p:blipFill>
        <p:spPr>
          <a:xfrm>
            <a:off x="8035015" y="6493052"/>
            <a:ext cx="241100" cy="243840"/>
          </a:xfrm>
          <a:prstGeom prst="rect">
            <a:avLst/>
          </a:prstGeom>
        </p:spPr>
      </p:pic>
      <p:pic>
        <p:nvPicPr>
          <p:cNvPr id="18" name="Picture 17" descr="A picture containing bird&#10;&#10;Description automatically generated">
            <a:hlinkClick r:id="rId7"/>
            <a:extLst>
              <a:ext uri="{FF2B5EF4-FFF2-40B4-BE49-F238E27FC236}">
                <a16:creationId xmlns:a16="http://schemas.microsoft.com/office/drawing/2014/main" id="{79ABCE0C-DA15-3362-A3D6-EEF96BF89DE5}"/>
              </a:ext>
            </a:extLst>
          </p:cNvPr>
          <p:cNvPicPr>
            <a:picLocks noChangeAspect="1"/>
          </p:cNvPicPr>
          <p:nvPr userDrawn="1"/>
        </p:nvPicPr>
        <p:blipFill>
          <a:blip r:embed="rId8"/>
          <a:stretch>
            <a:fillRect/>
          </a:stretch>
        </p:blipFill>
        <p:spPr>
          <a:xfrm>
            <a:off x="8486852" y="6493052"/>
            <a:ext cx="243840" cy="243840"/>
          </a:xfrm>
          <a:prstGeom prst="rect">
            <a:avLst/>
          </a:prstGeom>
        </p:spPr>
      </p:pic>
      <p:pic>
        <p:nvPicPr>
          <p:cNvPr id="19" name="Picture 18" descr="A picture containing drawing&#10;&#10;Description automatically generated">
            <a:hlinkClick r:id="rId9"/>
            <a:extLst>
              <a:ext uri="{FF2B5EF4-FFF2-40B4-BE49-F238E27FC236}">
                <a16:creationId xmlns:a16="http://schemas.microsoft.com/office/drawing/2014/main" id="{F442DC19-C51E-D9DC-3274-BEF6A166647E}"/>
              </a:ext>
            </a:extLst>
          </p:cNvPr>
          <p:cNvPicPr>
            <a:picLocks noChangeAspect="1"/>
          </p:cNvPicPr>
          <p:nvPr userDrawn="1"/>
        </p:nvPicPr>
        <p:blipFill>
          <a:blip r:embed="rId10"/>
          <a:stretch>
            <a:fillRect/>
          </a:stretch>
        </p:blipFill>
        <p:spPr>
          <a:xfrm>
            <a:off x="8938689" y="6493052"/>
            <a:ext cx="243840" cy="243840"/>
          </a:xfrm>
          <a:prstGeom prst="rect">
            <a:avLst/>
          </a:prstGeom>
        </p:spPr>
      </p:pic>
    </p:spTree>
    <p:extLst>
      <p:ext uri="{BB962C8B-B14F-4D97-AF65-F5344CB8AC3E}">
        <p14:creationId xmlns:p14="http://schemas.microsoft.com/office/powerpoint/2010/main" val="2287501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 purp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12192000" cy="63754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333" b="0" i="0" cap="none" spc="0" baseline="0">
                <a:solidFill>
                  <a:schemeClr val="accent2"/>
                </a:solidFill>
                <a:latin typeface="Montserrat" pitchFamily="2" charset="77"/>
              </a:defRPr>
            </a:lvl1pPr>
          </a:lstStyle>
          <a:p>
            <a:r>
              <a:rPr lang="en-US"/>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620700" y="1600200"/>
            <a:ext cx="7304101" cy="1930400"/>
          </a:xfrm>
        </p:spPr>
        <p:txBody>
          <a:bodyPr anchor="b" anchorCtr="0">
            <a:normAutofit/>
          </a:bodyPr>
          <a:lstStyle>
            <a:lvl1pPr>
              <a:defRPr sz="5067"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639483" y="3890576"/>
            <a:ext cx="7304101" cy="859224"/>
          </a:xfrm>
        </p:spPr>
        <p:txBody>
          <a:bodyPr>
            <a:normAutofit/>
          </a:bodyPr>
          <a:lstStyle>
            <a:lvl1pPr>
              <a:defRPr sz="1867"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6373776"/>
            <a:ext cx="12192000" cy="482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8710706" y="6375400"/>
            <a:ext cx="2871695" cy="485848"/>
          </a:xfrm>
          <a:prstGeom prst="rect">
            <a:avLst/>
          </a:prstGeom>
          <a:noFill/>
        </p:spPr>
        <p:txBody>
          <a:bodyPr wrap="square" lIns="0" tIns="0" rIns="0" bIns="0" rtlCol="0" anchor="ctr" anchorCtr="0">
            <a:normAutofit/>
          </a:bodyPr>
          <a:lstStyle/>
          <a:p>
            <a:pPr algn="r"/>
            <a:r>
              <a:rPr lang="en-US" sz="1200" b="0" i="0" u="none" baseline="0" err="1">
                <a:solidFill>
                  <a:schemeClr val="bg1"/>
                </a:solidFill>
                <a:latin typeface="Montserrat" pitchFamily="2" charset="77"/>
              </a:rPr>
              <a:t>huronconsultinggroup.com</a:t>
            </a:r>
            <a:endParaRPr lang="en-US" sz="1200" b="0" i="0" u="none" baseline="0">
              <a:solidFill>
                <a:schemeClr val="bg1"/>
              </a:solidFill>
              <a:latin typeface="Montserrat" pitchFamily="2" charset="77"/>
            </a:endParaRP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620700" y="6381186"/>
            <a:ext cx="4114800" cy="467783"/>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sz="1067" b="0" i="0" smtClean="0">
                <a:latin typeface="Montserrat" pitchFamily="2" charset="77"/>
              </a:rPr>
              <a:t>December 5, 2023</a:t>
            </a:fld>
            <a:endParaRPr lang="en-US" sz="1067" b="0" i="0">
              <a:latin typeface="Montserrat" pitchFamily="2" charset="77"/>
            </a:endParaRPr>
          </a:p>
        </p:txBody>
      </p:sp>
      <p:pic>
        <p:nvPicPr>
          <p:cNvPr id="12" name="Picture 11">
            <a:extLst>
              <a:ext uri="{FF2B5EF4-FFF2-40B4-BE49-F238E27FC236}">
                <a16:creationId xmlns:a16="http://schemas.microsoft.com/office/drawing/2014/main" id="{DF7ACC9A-A71C-07C0-BD33-E2F6681052C6}"/>
              </a:ext>
            </a:extLst>
          </p:cNvPr>
          <p:cNvPicPr>
            <a:picLocks noChangeAspect="1"/>
          </p:cNvPicPr>
          <p:nvPr userDrawn="1"/>
        </p:nvPicPr>
        <p:blipFill>
          <a:blip r:embed="rId4"/>
          <a:stretch>
            <a:fillRect/>
          </a:stretch>
        </p:blipFill>
        <p:spPr>
          <a:xfrm>
            <a:off x="11029455" y="438728"/>
            <a:ext cx="599885" cy="724389"/>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06A69DA0-80ED-76F0-AFB2-28D4FFEED283}"/>
              </a:ext>
            </a:extLst>
          </p:cNvPr>
          <p:cNvPicPr>
            <a:picLocks noChangeAspect="1"/>
          </p:cNvPicPr>
          <p:nvPr userDrawn="1"/>
        </p:nvPicPr>
        <p:blipFill>
          <a:blip r:embed="rId6"/>
          <a:stretch>
            <a:fillRect/>
          </a:stretch>
        </p:blipFill>
        <p:spPr>
          <a:xfrm>
            <a:off x="8035015" y="6493052"/>
            <a:ext cx="241100" cy="243840"/>
          </a:xfrm>
          <a:prstGeom prst="rect">
            <a:avLst/>
          </a:prstGeom>
        </p:spPr>
      </p:pic>
      <p:pic>
        <p:nvPicPr>
          <p:cNvPr id="18" name="Picture 17" descr="A picture containing bird&#10;&#10;Description automatically generated">
            <a:hlinkClick r:id="rId7"/>
            <a:extLst>
              <a:ext uri="{FF2B5EF4-FFF2-40B4-BE49-F238E27FC236}">
                <a16:creationId xmlns:a16="http://schemas.microsoft.com/office/drawing/2014/main" id="{19684570-8B68-B6B3-5CFD-060747B028C7}"/>
              </a:ext>
            </a:extLst>
          </p:cNvPr>
          <p:cNvPicPr>
            <a:picLocks noChangeAspect="1"/>
          </p:cNvPicPr>
          <p:nvPr userDrawn="1"/>
        </p:nvPicPr>
        <p:blipFill>
          <a:blip r:embed="rId8"/>
          <a:stretch>
            <a:fillRect/>
          </a:stretch>
        </p:blipFill>
        <p:spPr>
          <a:xfrm>
            <a:off x="8486852" y="6493052"/>
            <a:ext cx="243840" cy="243840"/>
          </a:xfrm>
          <a:prstGeom prst="rect">
            <a:avLst/>
          </a:prstGeom>
        </p:spPr>
      </p:pic>
      <p:pic>
        <p:nvPicPr>
          <p:cNvPr id="19" name="Picture 18" descr="A picture containing drawing&#10;&#10;Description automatically generated">
            <a:hlinkClick r:id="rId9"/>
            <a:extLst>
              <a:ext uri="{FF2B5EF4-FFF2-40B4-BE49-F238E27FC236}">
                <a16:creationId xmlns:a16="http://schemas.microsoft.com/office/drawing/2014/main" id="{6B1F8A07-C35C-9518-584D-3AFF65543BB2}"/>
              </a:ext>
            </a:extLst>
          </p:cNvPr>
          <p:cNvPicPr>
            <a:picLocks noChangeAspect="1"/>
          </p:cNvPicPr>
          <p:nvPr userDrawn="1"/>
        </p:nvPicPr>
        <p:blipFill>
          <a:blip r:embed="rId10"/>
          <a:stretch>
            <a:fillRect/>
          </a:stretch>
        </p:blipFill>
        <p:spPr>
          <a:xfrm>
            <a:off x="8938689" y="6493052"/>
            <a:ext cx="243840" cy="243840"/>
          </a:xfrm>
          <a:prstGeom prst="rect">
            <a:avLst/>
          </a:prstGeom>
        </p:spPr>
      </p:pic>
    </p:spTree>
    <p:extLst>
      <p:ext uri="{BB962C8B-B14F-4D97-AF65-F5344CB8AC3E}">
        <p14:creationId xmlns:p14="http://schemas.microsoft.com/office/powerpoint/2010/main" val="2127507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3BBF-FA1C-5B98-46EA-6DBBEEED0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6008C4-9F53-91D8-2F18-1A7C08271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1F579-A4DC-2A30-885F-4B80847381E0}"/>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5" name="Footer Placeholder 4">
            <a:extLst>
              <a:ext uri="{FF2B5EF4-FFF2-40B4-BE49-F238E27FC236}">
                <a16:creationId xmlns:a16="http://schemas.microsoft.com/office/drawing/2014/main" id="{AE792CE7-15AC-8342-33B9-7FDA3FC74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03853-2A88-787F-4D5A-53F0D40789C7}"/>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3298691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2F9E-5C8C-0915-AC0B-CC7FC771C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D24C9-6164-1DC2-89BF-D9C0E1953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E568A-9C18-C783-2B05-5CD37598C167}"/>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5" name="Footer Placeholder 4">
            <a:extLst>
              <a:ext uri="{FF2B5EF4-FFF2-40B4-BE49-F238E27FC236}">
                <a16:creationId xmlns:a16="http://schemas.microsoft.com/office/drawing/2014/main" id="{C96DE932-0A3A-806A-E26E-382E5F79C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82F20-0EDA-2829-176E-2A5564C84AA4}"/>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2591357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7AF5-AEBF-EE41-853A-FE961EF5B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162C8-F2BF-0444-15A5-1FE52FEDA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769F9D-E674-DFFE-32E1-18E61DA1C145}"/>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5" name="Footer Placeholder 4">
            <a:extLst>
              <a:ext uri="{FF2B5EF4-FFF2-40B4-BE49-F238E27FC236}">
                <a16:creationId xmlns:a16="http://schemas.microsoft.com/office/drawing/2014/main" id="{94CE4201-3E2A-A82D-BA04-82E0325A03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362CF-E679-0833-384D-1C44E827468D}"/>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10708107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6FFD-52E7-E025-F66A-C0CC3A4B6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F3547-E856-2834-56F4-A39BAB9AA7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0A17FC-8820-6CCD-FDE4-FE289E8E2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7FE85-A591-7DDE-663C-729927B3C93F}"/>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6" name="Footer Placeholder 5">
            <a:extLst>
              <a:ext uri="{FF2B5EF4-FFF2-40B4-BE49-F238E27FC236}">
                <a16:creationId xmlns:a16="http://schemas.microsoft.com/office/drawing/2014/main" id="{A15E7F39-5DEA-A521-FB24-66000575D9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39034-E1DE-11FE-C94A-7F91032F30C5}"/>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260117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2FD4D-526F-E689-8EDD-FBE480C40C7A}"/>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3" name="Footer Placeholder 2">
            <a:extLst>
              <a:ext uri="{FF2B5EF4-FFF2-40B4-BE49-F238E27FC236}">
                <a16:creationId xmlns:a16="http://schemas.microsoft.com/office/drawing/2014/main" id="{52B19B92-12B8-7AE5-8C78-D2486BC5F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C39EF-632C-47EA-FBB4-9D5BD0860796}"/>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25212841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6A36-C21C-A9A5-0094-484FF8FA1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7666F-9A6F-6245-C12E-38F9938EA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54FB58-9E53-F067-E24F-D1601CFEB5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1790C-4AF9-00D1-596F-0500CCBA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E68BD-F24C-FC0C-B189-3E4826332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7091F4-51CC-F075-654E-87AE086DCEBD}"/>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8" name="Footer Placeholder 7">
            <a:extLst>
              <a:ext uri="{FF2B5EF4-FFF2-40B4-BE49-F238E27FC236}">
                <a16:creationId xmlns:a16="http://schemas.microsoft.com/office/drawing/2014/main" id="{46B9B754-2ABE-96C0-F9D0-89368941F0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204D13-5F18-C92F-79C7-58C994D2E570}"/>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28669525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2675-FB23-3056-1565-17FAE7724A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D82E8E-223C-3B92-0199-A5819F7BB847}"/>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4" name="Footer Placeholder 3">
            <a:extLst>
              <a:ext uri="{FF2B5EF4-FFF2-40B4-BE49-F238E27FC236}">
                <a16:creationId xmlns:a16="http://schemas.microsoft.com/office/drawing/2014/main" id="{54DB2571-BC85-F146-78D5-C25EEC814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9BCCB6-D512-69E6-4D57-DBE88A640763}"/>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926352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36C613-9CA2-54C5-2A2D-EE6972926C11}"/>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3" name="Footer Placeholder 2">
            <a:extLst>
              <a:ext uri="{FF2B5EF4-FFF2-40B4-BE49-F238E27FC236}">
                <a16:creationId xmlns:a16="http://schemas.microsoft.com/office/drawing/2014/main" id="{ACD2105B-DB40-C797-3C4B-E4627160F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25270A-F16E-4830-1BA7-B15BD2818C19}"/>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34600769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3F31-3FD7-2E74-FD7C-0A4BA5B294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89839-2FB2-E302-885E-69F3321C81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3D3134-8E0D-5406-A1DC-D7B186DBF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C9C0C-FACF-7FD6-83BA-5B2B873C389D}"/>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6" name="Footer Placeholder 5">
            <a:extLst>
              <a:ext uri="{FF2B5EF4-FFF2-40B4-BE49-F238E27FC236}">
                <a16:creationId xmlns:a16="http://schemas.microsoft.com/office/drawing/2014/main" id="{7A694368-D165-84C1-3678-661D2A127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5618E-2098-190B-2D89-4E1EB154677E}"/>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19644908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D2FD-0DDA-2002-DE46-BEF593E6C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10C9AA-5776-E36F-5B2C-E88A82AA16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611251-EF61-6B8A-1E41-FB9199A17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1DC80-237C-98BB-EA9E-C45A958733C6}"/>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6" name="Footer Placeholder 5">
            <a:extLst>
              <a:ext uri="{FF2B5EF4-FFF2-40B4-BE49-F238E27FC236}">
                <a16:creationId xmlns:a16="http://schemas.microsoft.com/office/drawing/2014/main" id="{FABB6F5A-02EB-B946-1D5F-5B3E6AF86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EB379-4421-CEB0-6FA2-6245FE7F76F3}"/>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21635882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589A-3ECE-A6A6-2900-F7D85B6406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3A8CDC-9CE5-34F7-C194-D1A0B73C4F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5CBBC-5069-3D09-9905-E103825E853B}"/>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5" name="Footer Placeholder 4">
            <a:extLst>
              <a:ext uri="{FF2B5EF4-FFF2-40B4-BE49-F238E27FC236}">
                <a16:creationId xmlns:a16="http://schemas.microsoft.com/office/drawing/2014/main" id="{36693442-F89D-0725-FFC7-CA46ED206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9684B-4708-1820-0062-00E597D5AF47}"/>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622199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6290A-A1A3-265A-516D-8CE4D50A9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87489C-F49F-5CA1-2543-307454EB8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06432-A883-2AB8-ECC4-12E976758302}"/>
              </a:ext>
            </a:extLst>
          </p:cNvPr>
          <p:cNvSpPr>
            <a:spLocks noGrp="1"/>
          </p:cNvSpPr>
          <p:nvPr>
            <p:ph type="dt" sz="half" idx="10"/>
          </p:nvPr>
        </p:nvSpPr>
        <p:spPr/>
        <p:txBody>
          <a:bodyPr/>
          <a:lstStyle/>
          <a:p>
            <a:fld id="{0597551F-21D3-4C7B-979D-288B64F61685}" type="datetimeFigureOut">
              <a:rPr lang="en-US" smtClean="0"/>
              <a:t>12/5/2023</a:t>
            </a:fld>
            <a:endParaRPr lang="en-US"/>
          </a:p>
        </p:txBody>
      </p:sp>
      <p:sp>
        <p:nvSpPr>
          <p:cNvPr id="5" name="Footer Placeholder 4">
            <a:extLst>
              <a:ext uri="{FF2B5EF4-FFF2-40B4-BE49-F238E27FC236}">
                <a16:creationId xmlns:a16="http://schemas.microsoft.com/office/drawing/2014/main" id="{C44BF0C9-9F93-8297-3C61-78F7DA7ED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C4A3D-E26D-EE78-B6B1-9082C7F03708}"/>
              </a:ext>
            </a:extLst>
          </p:cNvPr>
          <p:cNvSpPr>
            <a:spLocks noGrp="1"/>
          </p:cNvSpPr>
          <p:nvPr>
            <p:ph type="sldNum" sz="quarter" idx="12"/>
          </p:nvPr>
        </p:nvSpPr>
        <p:spPr/>
        <p:txBody>
          <a:bodyPr/>
          <a:lstStyle/>
          <a:p>
            <a:fld id="{71637277-CDB8-4E57-949C-1F86E40D715C}" type="slidenum">
              <a:rPr lang="en-US" smtClean="0"/>
              <a:t>‹#›</a:t>
            </a:fld>
            <a:endParaRPr lang="en-US"/>
          </a:p>
        </p:txBody>
      </p:sp>
    </p:spTree>
    <p:extLst>
      <p:ext uri="{BB962C8B-B14F-4D97-AF65-F5344CB8AC3E}">
        <p14:creationId xmlns:p14="http://schemas.microsoft.com/office/powerpoint/2010/main" val="62476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66D2-DCD9-E020-A322-810956FB4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50D193-A91B-3DB5-9059-2AC182B62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755EB9-9801-D3E1-95DA-E1688BF36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B4D3F-36DE-5C8B-BE55-2669ECC1C786}"/>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6" name="Footer Placeholder 5">
            <a:extLst>
              <a:ext uri="{FF2B5EF4-FFF2-40B4-BE49-F238E27FC236}">
                <a16:creationId xmlns:a16="http://schemas.microsoft.com/office/drawing/2014/main" id="{EC02E273-EADD-2E9D-9E74-0B2B9B59F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9C5D0-89F3-57BB-98AB-3C5224EADD61}"/>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285981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C913-2ABC-84DF-A13E-DA37C41FC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60B04F-161E-40F2-ACC2-3E631E68D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72B59-6EC1-DE83-D58E-C21C8B75A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6ACC6B-F964-5C1A-6554-3002F8A5C955}"/>
              </a:ext>
            </a:extLst>
          </p:cNvPr>
          <p:cNvSpPr>
            <a:spLocks noGrp="1"/>
          </p:cNvSpPr>
          <p:nvPr>
            <p:ph type="dt" sz="half" idx="10"/>
          </p:nvPr>
        </p:nvSpPr>
        <p:spPr/>
        <p:txBody>
          <a:bodyPr/>
          <a:lstStyle/>
          <a:p>
            <a:fld id="{2806C0EA-B0B1-4AFB-9697-1BB5A9AB2BC2}" type="datetimeFigureOut">
              <a:rPr lang="en-US" smtClean="0"/>
              <a:t>12/5/2023</a:t>
            </a:fld>
            <a:endParaRPr lang="en-US"/>
          </a:p>
        </p:txBody>
      </p:sp>
      <p:sp>
        <p:nvSpPr>
          <p:cNvPr id="6" name="Footer Placeholder 5">
            <a:extLst>
              <a:ext uri="{FF2B5EF4-FFF2-40B4-BE49-F238E27FC236}">
                <a16:creationId xmlns:a16="http://schemas.microsoft.com/office/drawing/2014/main" id="{B06172FC-5122-34B0-546E-517044BD8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7FCCB-01D8-02C1-E628-E4A819AD502D}"/>
              </a:ext>
            </a:extLst>
          </p:cNvPr>
          <p:cNvSpPr>
            <a:spLocks noGrp="1"/>
          </p:cNvSpPr>
          <p:nvPr>
            <p:ph type="sldNum" sz="quarter" idx="12"/>
          </p:nvPr>
        </p:nvSpPr>
        <p:spPr/>
        <p:txBody>
          <a:bodyPr/>
          <a:lstStyle/>
          <a:p>
            <a:fld id="{E4CD9C14-2A12-4803-BF84-57E79C9118EE}" type="slidenum">
              <a:rPr lang="en-US" smtClean="0"/>
              <a:t>‹#›</a:t>
            </a:fld>
            <a:endParaRPr lang="en-US"/>
          </a:p>
        </p:txBody>
      </p:sp>
    </p:spTree>
    <p:extLst>
      <p:ext uri="{BB962C8B-B14F-4D97-AF65-F5344CB8AC3E}">
        <p14:creationId xmlns:p14="http://schemas.microsoft.com/office/powerpoint/2010/main" val="285782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8" Type="http://schemas.openxmlformats.org/officeDocument/2006/relationships/slideLayout" Target="../slideLayouts/slideLayout30.xml"/><Relationship Id="rId3"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32272-6DA4-DCAC-D231-180CF283B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6E913C-0D93-B076-635C-725B444CD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AA692-045D-F45A-FE2B-93E934820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06C0EA-B0B1-4AFB-9697-1BB5A9AB2BC2}" type="datetimeFigureOut">
              <a:rPr lang="en-US" smtClean="0"/>
              <a:t>12/5/2023</a:t>
            </a:fld>
            <a:endParaRPr lang="en-US"/>
          </a:p>
        </p:txBody>
      </p:sp>
      <p:sp>
        <p:nvSpPr>
          <p:cNvPr id="5" name="Footer Placeholder 4">
            <a:extLst>
              <a:ext uri="{FF2B5EF4-FFF2-40B4-BE49-F238E27FC236}">
                <a16:creationId xmlns:a16="http://schemas.microsoft.com/office/drawing/2014/main" id="{35603736-59B5-7CF3-2D93-3C8E8EE7E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37FDBA-A0DC-EA5D-DAE6-AE64D1CFB2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D9C14-2A12-4803-BF84-57E79C9118EE}" type="slidenum">
              <a:rPr lang="en-US" smtClean="0"/>
              <a:t>‹#›</a:t>
            </a:fld>
            <a:endParaRPr lang="en-US"/>
          </a:p>
        </p:txBody>
      </p:sp>
    </p:spTree>
    <p:extLst>
      <p:ext uri="{BB962C8B-B14F-4D97-AF65-F5344CB8AC3E}">
        <p14:creationId xmlns:p14="http://schemas.microsoft.com/office/powerpoint/2010/main" val="1884505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F528C-63FD-FD46-B0E6-5B6811B404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E6F30-6A82-DD4B-AF75-A217BEA6B9ED}"/>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095FC-E7EB-B046-AB87-56E234A92FE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DA6ED-BA0C-9B4C-BB4A-66DC9D69396F}" type="datetimeFigureOut">
              <a:rPr lang="en-US" smtClean="0"/>
              <a:t>12/5/2023</a:t>
            </a:fld>
            <a:endParaRPr lang="en-US"/>
          </a:p>
        </p:txBody>
      </p:sp>
      <p:sp>
        <p:nvSpPr>
          <p:cNvPr id="5" name="Footer Placeholder 4">
            <a:extLst>
              <a:ext uri="{FF2B5EF4-FFF2-40B4-BE49-F238E27FC236}">
                <a16:creationId xmlns:a16="http://schemas.microsoft.com/office/drawing/2014/main" id="{72FCF836-2477-C845-A972-BCE604B8C14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22DDBF-EB66-224C-A2CB-FF0E6A690F1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43D98-410E-3B4C-9819-E1E300926D38}" type="slidenum">
              <a:rPr lang="en-US" smtClean="0"/>
              <a:t>‹#›</a:t>
            </a:fld>
            <a:endParaRPr lang="en-US"/>
          </a:p>
        </p:txBody>
      </p:sp>
    </p:spTree>
    <p:extLst>
      <p:ext uri="{BB962C8B-B14F-4D97-AF65-F5344CB8AC3E}">
        <p14:creationId xmlns:p14="http://schemas.microsoft.com/office/powerpoint/2010/main" val="30334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609600" y="545432"/>
            <a:ext cx="10972800" cy="1054768"/>
          </a:xfrm>
          <a:prstGeom prst="rect">
            <a:avLst/>
          </a:prstGeom>
        </p:spPr>
        <p:txBody>
          <a:bodyPr vert="horz" lIns="0" tIns="0" rIns="0" bIns="0" rtlCol="0" anchor="t" anchorCtr="0">
            <a:norm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617286" y="2096200"/>
            <a:ext cx="10972799" cy="36576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7823200" y="1694196"/>
            <a:ext cx="4093411" cy="308008"/>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67" b="0" i="0">
              <a:latin typeface="Montserrat" pitchFamily="2" charset="77"/>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8839200" y="6477001"/>
            <a:ext cx="2743200" cy="366183"/>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33" b="0" i="0">
                <a:latin typeface="Montserrat" pitchFamily="2" charset="77"/>
              </a:rPr>
              <a:t>© </a:t>
            </a:r>
            <a:fld id="{3F771C59-E704-5440-9B61-603E10960BB3}" type="datetimeyyyy">
              <a:rPr lang="en-US" sz="733" b="0" i="0" smtClean="0">
                <a:latin typeface="Montserrat" pitchFamily="2" charset="77"/>
              </a:rPr>
              <a:t>2023</a:t>
            </a:fld>
            <a:r>
              <a:rPr lang="en-US" sz="733" b="0" i="0">
                <a:latin typeface="Montserrat" pitchFamily="2" charset="77"/>
              </a:rPr>
              <a:t> Huron Consulting Group Inc. and affiliates.</a:t>
            </a:r>
          </a:p>
        </p:txBody>
      </p:sp>
      <p:sp>
        <p:nvSpPr>
          <p:cNvPr id="2" name="TextBox 1">
            <a:extLst>
              <a:ext uri="{FF2B5EF4-FFF2-40B4-BE49-F238E27FC236}">
                <a16:creationId xmlns:a16="http://schemas.microsoft.com/office/drawing/2014/main" id="{E0473B95-91D3-80BC-E13F-A1B3F0BC31EA}"/>
              </a:ext>
            </a:extLst>
          </p:cNvPr>
          <p:cNvSpPr txBox="1"/>
          <p:nvPr userDrawn="1"/>
        </p:nvSpPr>
        <p:spPr>
          <a:xfrm>
            <a:off x="9321800" y="220134"/>
            <a:ext cx="2328333" cy="256545"/>
          </a:xfrm>
          <a:prstGeom prst="rect">
            <a:avLst/>
          </a:prstGeom>
          <a:noFill/>
        </p:spPr>
        <p:txBody>
          <a:bodyPr wrap="square" rtlCol="0">
            <a:spAutoFit/>
          </a:bodyPr>
          <a:lstStyle/>
          <a:p>
            <a:pPr algn="r"/>
            <a:r>
              <a:rPr lang="en-US" sz="1067" spc="133" baseline="0">
                <a:latin typeface="Montserrat" pitchFamily="2" charset="77"/>
              </a:rPr>
              <a:t>HURON</a:t>
            </a:r>
            <a:r>
              <a:rPr lang="en-US" sz="1067">
                <a:latin typeface="Montserrat" pitchFamily="2" charset="77"/>
              </a:rPr>
              <a:t> | </a:t>
            </a:r>
            <a:fld id="{0DAF6126-3D70-4EAF-8CE6-9BB6A80E045B}" type="slidenum">
              <a:rPr lang="en-US" sz="1067" smtClean="0">
                <a:latin typeface="Montserrat" pitchFamily="2" charset="77"/>
              </a:rPr>
              <a:pPr algn="r"/>
              <a:t>‹#›</a:t>
            </a:fld>
            <a:endParaRPr lang="en-US" sz="1067">
              <a:latin typeface="Montserrat" pitchFamily="2" charset="77"/>
            </a:endParaRPr>
          </a:p>
        </p:txBody>
      </p:sp>
    </p:spTree>
    <p:extLst>
      <p:ext uri="{BB962C8B-B14F-4D97-AF65-F5344CB8AC3E}">
        <p14:creationId xmlns:p14="http://schemas.microsoft.com/office/powerpoint/2010/main" val="1493976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Lst>
  <p:hf hdr="0" ftr="0" dt="0"/>
  <p:txStyles>
    <p:titleStyle>
      <a:lvl1pPr algn="l" defTabSz="609585" rtl="0" eaLnBrk="1" latinLnBrk="0" hangingPunct="1">
        <a:spcBef>
          <a:spcPct val="0"/>
        </a:spcBef>
        <a:buNone/>
        <a:defRPr sz="4267" b="0" i="0" kern="1200" cap="none" baseline="0">
          <a:solidFill>
            <a:schemeClr val="tx1"/>
          </a:solidFill>
          <a:latin typeface="Montserrat" pitchFamily="2" charset="77"/>
          <a:ea typeface="+mj-ea"/>
          <a:cs typeface="Arial Narrow"/>
        </a:defRPr>
      </a:lvl1pPr>
    </p:titleStyle>
    <p:bodyStyle>
      <a:lvl1pPr marL="0" indent="0" algn="l" defTabSz="609585" rtl="0" eaLnBrk="1" latinLnBrk="0" hangingPunct="1">
        <a:lnSpc>
          <a:spcPct val="110000"/>
        </a:lnSpc>
        <a:spcBef>
          <a:spcPts val="1333"/>
        </a:spcBef>
        <a:buClr>
          <a:schemeClr val="tx1"/>
        </a:buClr>
        <a:buFont typeface="Arial" panose="020B0604020202020204" pitchFamily="34" charset="0"/>
        <a:buNone/>
        <a:defRPr sz="1867" b="0" i="0" kern="1200">
          <a:solidFill>
            <a:schemeClr val="bg2">
              <a:lumMod val="25000"/>
            </a:schemeClr>
          </a:solidFill>
          <a:latin typeface="Montserrat" pitchFamily="2" charset="77"/>
          <a:ea typeface="+mn-ea"/>
          <a:cs typeface="+mn-cs"/>
        </a:defRPr>
      </a:lvl1pPr>
      <a:lvl2pPr marL="243834" indent="0" algn="l" defTabSz="609585" rtl="0" eaLnBrk="1" latinLnBrk="0" hangingPunct="1">
        <a:lnSpc>
          <a:spcPct val="110000"/>
        </a:lnSpc>
        <a:spcBef>
          <a:spcPts val="1333"/>
        </a:spcBef>
        <a:buClr>
          <a:schemeClr val="tx1"/>
        </a:buClr>
        <a:buFont typeface="Arial" panose="020B0604020202020204" pitchFamily="34" charset="0"/>
        <a:buNone/>
        <a:defRPr sz="1867" b="0" i="0" kern="1200">
          <a:solidFill>
            <a:schemeClr val="bg2">
              <a:lumMod val="25000"/>
            </a:schemeClr>
          </a:solidFill>
          <a:latin typeface="Montserrat" pitchFamily="2" charset="77"/>
          <a:ea typeface="+mn-ea"/>
          <a:cs typeface="+mn-cs"/>
        </a:defRPr>
      </a:lvl2pPr>
      <a:lvl3pPr marL="731502"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3pPr>
      <a:lvl4pPr marL="975336"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4pPr>
      <a:lvl5pPr marL="975336" indent="0" algn="l" defTabSz="609585" rtl="0" eaLnBrk="1" latinLnBrk="0" hangingPunct="1">
        <a:lnSpc>
          <a:spcPct val="110000"/>
        </a:lnSpc>
        <a:spcBef>
          <a:spcPts val="1333"/>
        </a:spcBef>
        <a:buClr>
          <a:schemeClr val="tx1"/>
        </a:buClr>
        <a:buFont typeface="Arial" panose="020B0604020202020204" pitchFamily="34" charset="0"/>
        <a:buNone/>
        <a:defRPr sz="1467" b="0" i="0" kern="1200" baseline="0">
          <a:solidFill>
            <a:schemeClr val="bg2">
              <a:lumMod val="25000"/>
            </a:schemeClr>
          </a:solidFill>
          <a:latin typeface="Montserrat" pitchFamily="2" charset="77"/>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p15:clr>
            <a:srgbClr val="F26B43"/>
          </p15:clr>
        </p15:guide>
        <p15:guide id="2" pos="288">
          <p15:clr>
            <a:srgbClr val="F26B43"/>
          </p15:clr>
        </p15:guide>
        <p15:guide id="3" orient="horz" pos="3012">
          <p15:clr>
            <a:srgbClr val="F26B43"/>
          </p15:clr>
        </p15:guide>
        <p15:guide id="8" orient="horz" pos="1620">
          <p15:clr>
            <a:srgbClr val="F26B43"/>
          </p15:clr>
        </p15:guide>
        <p15:guide id="21" pos="2880">
          <p15:clr>
            <a:srgbClr val="F26B43"/>
          </p15:clr>
        </p15:guide>
        <p15:guide id="30" pos="54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609600" y="1600201"/>
            <a:ext cx="10972800" cy="1207033"/>
          </a:xfrm>
          <a:prstGeom prst="rect">
            <a:avLst/>
          </a:prstGeom>
        </p:spPr>
        <p:txBody>
          <a:bodyPr vert="horz" lIns="0" tIns="0" rIns="0" bIns="0" rtlCol="0" anchor="b" anchorCtr="0">
            <a:norm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618137" y="3429000"/>
            <a:ext cx="10972799" cy="2438400"/>
          </a:xfrm>
          <a:prstGeom prst="rect">
            <a:avLst/>
          </a:prstGeom>
        </p:spPr>
        <p:txBody>
          <a:bodyPr vert="horz" lIns="0" tIns="0" rIns="0" bIns="0" rtlCol="0" anchor="t" anchorCtr="0">
            <a:normAutofit/>
          </a:bodyPr>
          <a:lstStyle/>
          <a:p>
            <a:pPr lvl="0"/>
            <a:endParaRPr lang="en-US"/>
          </a:p>
        </p:txBody>
      </p:sp>
      <p:sp>
        <p:nvSpPr>
          <p:cNvPr id="8" name="Footer Placeholder 7">
            <a:extLst>
              <a:ext uri="{FF2B5EF4-FFF2-40B4-BE49-F238E27FC236}">
                <a16:creationId xmlns:a16="http://schemas.microsoft.com/office/drawing/2014/main" id="{3CEC7FB4-1D06-E245-B192-6D6C6BDDD305}"/>
              </a:ext>
            </a:extLst>
          </p:cNvPr>
          <p:cNvSpPr>
            <a:spLocks noGrp="1"/>
          </p:cNvSpPr>
          <p:nvPr>
            <p:ph type="ftr" sz="quarter" idx="3"/>
          </p:nvPr>
        </p:nvSpPr>
        <p:spPr>
          <a:xfrm>
            <a:off x="618136" y="482601"/>
            <a:ext cx="4114800" cy="366183"/>
          </a:xfrm>
          <a:prstGeom prst="rect">
            <a:avLst/>
          </a:prstGeom>
        </p:spPr>
        <p:txBody>
          <a:bodyPr vert="horz" lIns="0" tIns="0" rIns="0" bIns="0" rtlCol="0" anchor="t" anchorCtr="0"/>
          <a:lstStyle>
            <a:lvl1pPr algn="l">
              <a:defRPr sz="1200" b="0" i="0" cap="all" spc="187" baseline="0">
                <a:solidFill>
                  <a:schemeClr val="bg1"/>
                </a:solidFill>
                <a:latin typeface="Montserrat" pitchFamily="2" charset="77"/>
              </a:defRPr>
            </a:lvl1pPr>
          </a:lstStyle>
          <a:p>
            <a:endParaRPr lang="en-US"/>
          </a:p>
        </p:txBody>
      </p:sp>
    </p:spTree>
    <p:extLst>
      <p:ext uri="{BB962C8B-B14F-4D97-AF65-F5344CB8AC3E}">
        <p14:creationId xmlns:p14="http://schemas.microsoft.com/office/powerpoint/2010/main" val="7673748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hdr="0" ftr="0" dt="0"/>
  <p:txStyles>
    <p:titleStyle>
      <a:lvl1pPr algn="l" defTabSz="609585" rtl="0" eaLnBrk="1" latinLnBrk="0" hangingPunct="1">
        <a:spcBef>
          <a:spcPct val="0"/>
        </a:spcBef>
        <a:buNone/>
        <a:defRPr sz="4800" b="0" i="0" kern="1200" cap="none" baseline="0">
          <a:solidFill>
            <a:schemeClr val="tx2"/>
          </a:solidFill>
          <a:latin typeface="Montserrat" pitchFamily="2" charset="77"/>
          <a:ea typeface="+mj-ea"/>
          <a:cs typeface="Arial Narrow"/>
        </a:defRPr>
      </a:lvl1pPr>
    </p:titleStyle>
    <p:bodyStyle>
      <a:lvl1pPr marL="0" indent="0" algn="l" defTabSz="609585" rtl="0" eaLnBrk="1" latinLnBrk="0" hangingPunct="1">
        <a:spcBef>
          <a:spcPts val="1333"/>
        </a:spcBef>
        <a:buClr>
          <a:schemeClr val="tx2"/>
        </a:buClr>
        <a:buFont typeface="Arial" panose="020B0604020202020204" pitchFamily="34" charset="0"/>
        <a:buNone/>
        <a:defRPr sz="2133" b="0" i="0" kern="1200" cap="none" spc="0" baseline="0">
          <a:solidFill>
            <a:schemeClr val="bg1"/>
          </a:solidFill>
          <a:latin typeface="Montserrat" pitchFamily="2" charset="77"/>
          <a:ea typeface="+mn-ea"/>
          <a:cs typeface="+mn-cs"/>
        </a:defRPr>
      </a:lvl1pPr>
      <a:lvl2pPr marL="243834" indent="0" algn="l" defTabSz="609585" rtl="0" eaLnBrk="1" latinLnBrk="0" hangingPunct="1">
        <a:spcBef>
          <a:spcPts val="1333"/>
        </a:spcBef>
        <a:buClr>
          <a:schemeClr val="tx2"/>
        </a:buClr>
        <a:buFont typeface="Arial"/>
        <a:buNone/>
        <a:defRPr sz="2400" kern="1200">
          <a:solidFill>
            <a:schemeClr val="bg1"/>
          </a:solidFill>
          <a:latin typeface="+mn-lt"/>
          <a:ea typeface="+mn-ea"/>
          <a:cs typeface="+mn-cs"/>
        </a:defRPr>
      </a:lvl2pPr>
      <a:lvl3pPr marL="731502" indent="0" algn="l" defTabSz="609585" rtl="0" eaLnBrk="1" latinLnBrk="0" hangingPunct="1">
        <a:spcBef>
          <a:spcPts val="1333"/>
        </a:spcBef>
        <a:buClr>
          <a:schemeClr val="tx2"/>
        </a:buClr>
        <a:buFont typeface="Arial"/>
        <a:buNone/>
        <a:defRPr sz="1867" kern="1200" baseline="0">
          <a:solidFill>
            <a:schemeClr val="bg1"/>
          </a:solidFill>
          <a:latin typeface="+mn-lt"/>
          <a:ea typeface="+mn-ea"/>
          <a:cs typeface="+mn-cs"/>
        </a:defRPr>
      </a:lvl3pPr>
      <a:lvl4pPr marL="975336" indent="0" algn="l" defTabSz="609585" rtl="0" eaLnBrk="1" latinLnBrk="0" hangingPunct="1">
        <a:spcBef>
          <a:spcPts val="1333"/>
        </a:spcBef>
        <a:buClr>
          <a:schemeClr val="tx2"/>
        </a:buClr>
        <a:buFont typeface="Arial"/>
        <a:buNone/>
        <a:defRPr sz="1867" kern="1200" baseline="0">
          <a:solidFill>
            <a:schemeClr val="bg1"/>
          </a:solidFill>
          <a:latin typeface="+mn-lt"/>
          <a:ea typeface="+mn-ea"/>
          <a:cs typeface="+mn-cs"/>
        </a:defRPr>
      </a:lvl4pPr>
      <a:lvl5pPr marL="975336" indent="0" algn="l" defTabSz="609585" rtl="0" eaLnBrk="1" latinLnBrk="0" hangingPunct="1">
        <a:spcBef>
          <a:spcPts val="1333"/>
        </a:spcBef>
        <a:buClr>
          <a:schemeClr val="tx2"/>
        </a:buClr>
        <a:buFont typeface="Arial"/>
        <a:buNone/>
        <a:defRPr sz="1867" kern="1200" baseline="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
          <p15:clr>
            <a:srgbClr val="F26B43"/>
          </p15:clr>
        </p15:guide>
        <p15:guide id="2" pos="288">
          <p15:clr>
            <a:srgbClr val="F26B43"/>
          </p15:clr>
        </p15:guide>
        <p15:guide id="3" orient="horz" pos="3012">
          <p15:clr>
            <a:srgbClr val="F26B43"/>
          </p15:clr>
        </p15:guide>
        <p15:guide id="8" orient="horz" pos="1620">
          <p15:clr>
            <a:srgbClr val="F26B43"/>
          </p15:clr>
        </p15:guide>
        <p15:guide id="21" pos="2880">
          <p15:clr>
            <a:srgbClr val="F26B43"/>
          </p15:clr>
        </p15:guide>
        <p15:guide id="30" pos="54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1E991-06D4-24E7-3691-EE49364C5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A4338-FDD1-0B96-08BD-1E5F6D671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18F65-D250-B0ED-A21B-400D570166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7551F-21D3-4C7B-979D-288B64F61685}" type="datetimeFigureOut">
              <a:rPr lang="en-US" smtClean="0"/>
              <a:t>12/5/2023</a:t>
            </a:fld>
            <a:endParaRPr lang="en-US"/>
          </a:p>
        </p:txBody>
      </p:sp>
      <p:sp>
        <p:nvSpPr>
          <p:cNvPr id="5" name="Footer Placeholder 4">
            <a:extLst>
              <a:ext uri="{FF2B5EF4-FFF2-40B4-BE49-F238E27FC236}">
                <a16:creationId xmlns:a16="http://schemas.microsoft.com/office/drawing/2014/main" id="{B627ACDA-946A-858B-47B4-621C13EA6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A04CFB-E607-8978-28AC-F675F6F53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37277-CDB8-4E57-949C-1F86E40D715C}" type="slidenum">
              <a:rPr lang="en-US" smtClean="0"/>
              <a:t>‹#›</a:t>
            </a:fld>
            <a:endParaRPr lang="en-US"/>
          </a:p>
        </p:txBody>
      </p:sp>
    </p:spTree>
    <p:extLst>
      <p:ext uri="{BB962C8B-B14F-4D97-AF65-F5344CB8AC3E}">
        <p14:creationId xmlns:p14="http://schemas.microsoft.com/office/powerpoint/2010/main" val="6148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hyperlink" Target="https://hr.olemiss.edu/"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2B41C-432D-CE45-B4FC-91DE79871434}"/>
              </a:ext>
            </a:extLst>
          </p:cNvPr>
          <p:cNvPicPr>
            <a:picLocks noChangeAspect="1"/>
          </p:cNvPicPr>
          <p:nvPr/>
        </p:nvPicPr>
        <p:blipFill>
          <a:blip r:embed="rId2"/>
          <a:stretch>
            <a:fillRect/>
          </a:stretch>
        </p:blipFill>
        <p:spPr>
          <a:xfrm>
            <a:off x="1" y="0"/>
            <a:ext cx="12153900" cy="6858000"/>
          </a:xfrm>
          <a:prstGeom prst="rect">
            <a:avLst/>
          </a:prstGeom>
          <a:solidFill>
            <a:srgbClr val="12284D"/>
          </a:solidFill>
        </p:spPr>
      </p:pic>
      <p:sp>
        <p:nvSpPr>
          <p:cNvPr id="3" name="TextBox 2">
            <a:extLst>
              <a:ext uri="{FF2B5EF4-FFF2-40B4-BE49-F238E27FC236}">
                <a16:creationId xmlns:a16="http://schemas.microsoft.com/office/drawing/2014/main" id="{BF2D4ACC-59AE-504D-A61A-F90D0195769F}"/>
              </a:ext>
            </a:extLst>
          </p:cNvPr>
          <p:cNvSpPr txBox="1"/>
          <p:nvPr/>
        </p:nvSpPr>
        <p:spPr>
          <a:xfrm>
            <a:off x="2988527" y="3275027"/>
            <a:ext cx="6166624" cy="846386"/>
          </a:xfrm>
          <a:prstGeom prst="rect">
            <a:avLst/>
          </a:prstGeom>
          <a:noFill/>
        </p:spPr>
        <p:txBody>
          <a:bodyPr wrap="square" rtlCol="0">
            <a:spAutoFit/>
          </a:bodyPr>
          <a:lstStyle/>
          <a:p>
            <a:pPr algn="ctr"/>
            <a:r>
              <a:rPr lang="en-US" sz="3500" b="1" dirty="0">
                <a:solidFill>
                  <a:schemeClr val="bg1"/>
                </a:solidFill>
                <a:latin typeface="Helvetica" pitchFamily="2" charset="0"/>
              </a:rPr>
              <a:t>View2022 Open Forums</a:t>
            </a:r>
          </a:p>
          <a:p>
            <a:pPr algn="ctr"/>
            <a:r>
              <a:rPr lang="en-US" sz="1400" b="1" dirty="0">
                <a:solidFill>
                  <a:schemeClr val="bg1"/>
                </a:solidFill>
                <a:latin typeface="Helvetica" pitchFamily="2" charset="0"/>
              </a:rPr>
              <a:t>Q2 2023</a:t>
            </a:r>
          </a:p>
        </p:txBody>
      </p:sp>
      <p:sp>
        <p:nvSpPr>
          <p:cNvPr id="4" name="TextBox 3">
            <a:extLst>
              <a:ext uri="{FF2B5EF4-FFF2-40B4-BE49-F238E27FC236}">
                <a16:creationId xmlns:a16="http://schemas.microsoft.com/office/drawing/2014/main" id="{CF5A59A4-2780-6648-B224-7E3B0B336D90}"/>
              </a:ext>
            </a:extLst>
          </p:cNvPr>
          <p:cNvSpPr txBox="1"/>
          <p:nvPr/>
        </p:nvSpPr>
        <p:spPr>
          <a:xfrm>
            <a:off x="0" y="6180893"/>
            <a:ext cx="3236029" cy="369332"/>
          </a:xfrm>
          <a:prstGeom prst="rect">
            <a:avLst/>
          </a:prstGeom>
          <a:noFill/>
        </p:spPr>
        <p:txBody>
          <a:bodyPr wrap="square" rtlCol="0">
            <a:spAutoFit/>
          </a:bodyPr>
          <a:lstStyle/>
          <a:p>
            <a:pPr algn="ctr"/>
            <a:r>
              <a:rPr lang="en-US" b="1" dirty="0">
                <a:solidFill>
                  <a:schemeClr val="bg1"/>
                </a:solidFill>
                <a:latin typeface="Helvetica" pitchFamily="2" charset="0"/>
              </a:rPr>
              <a:t>HR Compensation</a:t>
            </a:r>
          </a:p>
        </p:txBody>
      </p:sp>
    </p:spTree>
    <p:extLst>
      <p:ext uri="{BB962C8B-B14F-4D97-AF65-F5344CB8AC3E}">
        <p14:creationId xmlns:p14="http://schemas.microsoft.com/office/powerpoint/2010/main" val="259256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0184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1749197" cy="461665"/>
          </a:xfrm>
          <a:prstGeom prst="rect">
            <a:avLst/>
          </a:prstGeom>
          <a:noFill/>
        </p:spPr>
        <p:txBody>
          <a:bodyPr wrap="none" rtlCol="0">
            <a:spAutoFit/>
          </a:bodyPr>
          <a:lstStyle/>
          <a:p>
            <a:pPr defTabSz="609570"/>
            <a:r>
              <a:rPr lang="en-US" sz="2400" b="1">
                <a:solidFill>
                  <a:srgbClr val="001847"/>
                </a:solidFill>
                <a:latin typeface="Montserrat" pitchFamily="2" charset="0"/>
              </a:rPr>
              <a:t>Examples</a:t>
            </a:r>
          </a:p>
        </p:txBody>
      </p:sp>
      <p:graphicFrame>
        <p:nvGraphicFramePr>
          <p:cNvPr id="13" name="Table 12">
            <a:extLst>
              <a:ext uri="{FF2B5EF4-FFF2-40B4-BE49-F238E27FC236}">
                <a16:creationId xmlns:a16="http://schemas.microsoft.com/office/drawing/2014/main" id="{518AF95B-1CF1-905B-4A80-2C4EB37184F8}"/>
              </a:ext>
            </a:extLst>
          </p:cNvPr>
          <p:cNvGraphicFramePr>
            <a:graphicFrameLocks noGrp="1"/>
          </p:cNvGraphicFramePr>
          <p:nvPr>
            <p:extLst>
              <p:ext uri="{D42A27DB-BD31-4B8C-83A1-F6EECF244321}">
                <p14:modId xmlns:p14="http://schemas.microsoft.com/office/powerpoint/2010/main" val="470978468"/>
              </p:ext>
            </p:extLst>
          </p:nvPr>
        </p:nvGraphicFramePr>
        <p:xfrm>
          <a:off x="719642" y="851812"/>
          <a:ext cx="4637549" cy="2159000"/>
        </p:xfrm>
        <a:graphic>
          <a:graphicData uri="http://schemas.openxmlformats.org/drawingml/2006/table">
            <a:tbl>
              <a:tblPr/>
              <a:tblGrid>
                <a:gridCol w="3224297">
                  <a:extLst>
                    <a:ext uri="{9D8B030D-6E8A-4147-A177-3AD203B41FA5}">
                      <a16:colId xmlns:a16="http://schemas.microsoft.com/office/drawing/2014/main" val="438523550"/>
                    </a:ext>
                  </a:extLst>
                </a:gridCol>
                <a:gridCol w="1413252">
                  <a:extLst>
                    <a:ext uri="{9D8B030D-6E8A-4147-A177-3AD203B41FA5}">
                      <a16:colId xmlns:a16="http://schemas.microsoft.com/office/drawing/2014/main" val="4212370659"/>
                    </a:ext>
                  </a:extLst>
                </a:gridCol>
              </a:tblGrid>
              <a:tr h="215900">
                <a:tc>
                  <a:txBody>
                    <a:bodyPr/>
                    <a:lstStyle/>
                    <a:p>
                      <a:pPr algn="l" fontAlgn="t"/>
                      <a:r>
                        <a:rPr lang="en-US" sz="1300" b="1" i="0" u="none" strike="noStrike" dirty="0">
                          <a:solidFill>
                            <a:srgbClr val="000000"/>
                          </a:solidFill>
                          <a:effectLst/>
                          <a:latin typeface="Arial" panose="020B0604020202020204" pitchFamily="34" charset="0"/>
                        </a:rPr>
                        <a:t>Dept B</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dirty="0">
                          <a:solidFill>
                            <a:srgbClr val="000000"/>
                          </a:solidFill>
                          <a:effectLst/>
                          <a:latin typeface="Arial" panose="020B0604020202020204" pitchFamily="34" charset="0"/>
                        </a:rPr>
                        <a:t>Total FTE  - 54</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20571318"/>
                  </a:ext>
                </a:extLst>
              </a:tr>
              <a:tr h="215900">
                <a:tc>
                  <a:txBody>
                    <a:bodyPr/>
                    <a:lstStyle/>
                    <a:p>
                      <a:pPr algn="l" fontAlgn="t"/>
                      <a:r>
                        <a:rPr lang="en-US" sz="1300" b="0" i="0" u="none" strike="noStrike">
                          <a:effectLst/>
                          <a:latin typeface="Arial" panose="020B0604020202020204" pitchFamily="34" charset="0"/>
                        </a:rPr>
                        <a:t>Administration</a:t>
                      </a:r>
                    </a:p>
                  </a:txBody>
                  <a:tcPr marL="101600" marR="0" marT="0" marB="0">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17</a:t>
                      </a:r>
                    </a:p>
                  </a:txBody>
                  <a:tcPr marL="0" marR="0" marT="0" marB="0">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32287414"/>
                  </a:ext>
                </a:extLst>
              </a:tr>
              <a:tr h="215900">
                <a:tc>
                  <a:txBody>
                    <a:bodyPr/>
                    <a:lstStyle/>
                    <a:p>
                      <a:pPr algn="l" fontAlgn="t"/>
                      <a:r>
                        <a:rPr lang="en-US" sz="1300" b="0" i="0" u="none" strike="noStrike">
                          <a:effectLst/>
                          <a:latin typeface="Arial" panose="020B0604020202020204" pitchFamily="34" charset="0"/>
                        </a:rPr>
                        <a:t>Communications and Marketing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7</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3374334"/>
                  </a:ext>
                </a:extLst>
              </a:tr>
              <a:tr h="215900">
                <a:tc>
                  <a:txBody>
                    <a:bodyPr/>
                    <a:lstStyle/>
                    <a:p>
                      <a:pPr algn="l" fontAlgn="t"/>
                      <a:r>
                        <a:rPr lang="en-US" sz="1300" b="0" i="0" u="none" strike="noStrike">
                          <a:effectLst/>
                          <a:latin typeface="Arial" panose="020B0604020202020204" pitchFamily="34" charset="0"/>
                        </a:rPr>
                        <a:t>Education</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13</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8894766"/>
                  </a:ext>
                </a:extLst>
              </a:tr>
              <a:tr h="215900">
                <a:tc>
                  <a:txBody>
                    <a:bodyPr/>
                    <a:lstStyle/>
                    <a:p>
                      <a:pPr algn="l" fontAlgn="t"/>
                      <a:r>
                        <a:rPr lang="en-US" sz="1300" b="0" i="0" u="none" strike="noStrike">
                          <a:effectLst/>
                          <a:latin typeface="Arial" panose="020B0604020202020204" pitchFamily="34" charset="0"/>
                        </a:rPr>
                        <a:t>Facilities Operations</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23300518"/>
                  </a:ext>
                </a:extLst>
              </a:tr>
              <a:tr h="215900">
                <a:tc>
                  <a:txBody>
                    <a:bodyPr/>
                    <a:lstStyle/>
                    <a:p>
                      <a:pPr algn="l" fontAlgn="t"/>
                      <a:r>
                        <a:rPr lang="en-US" sz="1300" b="0" i="0" u="none" strike="noStrike">
                          <a:effectLst/>
                          <a:latin typeface="Arial" panose="020B0604020202020204" pitchFamily="34" charset="0"/>
                        </a:rPr>
                        <a:t>Finance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7775049"/>
                  </a:ext>
                </a:extLst>
              </a:tr>
              <a:tr h="215900">
                <a:tc>
                  <a:txBody>
                    <a:bodyPr/>
                    <a:lstStyle/>
                    <a:p>
                      <a:pPr algn="l" fontAlgn="t"/>
                      <a:r>
                        <a:rPr lang="en-US" sz="1300" b="0" i="0" u="none" strike="noStrike">
                          <a:effectLst/>
                          <a:latin typeface="Arial" panose="020B0604020202020204" pitchFamily="34" charset="0"/>
                        </a:rPr>
                        <a:t>Health Services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30356690"/>
                  </a:ext>
                </a:extLst>
              </a:tr>
              <a:tr h="215900">
                <a:tc>
                  <a:txBody>
                    <a:bodyPr/>
                    <a:lstStyle/>
                    <a:p>
                      <a:pPr algn="l" fontAlgn="t"/>
                      <a:r>
                        <a:rPr lang="en-US" sz="1300" b="0" i="0" u="none" strike="noStrike">
                          <a:effectLst/>
                          <a:latin typeface="Arial" panose="020B0604020202020204" pitchFamily="34" charset="0"/>
                        </a:rPr>
                        <a:t>Information Technology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7</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08807458"/>
                  </a:ext>
                </a:extLst>
              </a:tr>
              <a:tr h="215900">
                <a:tc>
                  <a:txBody>
                    <a:bodyPr/>
                    <a:lstStyle/>
                    <a:p>
                      <a:pPr algn="l" fontAlgn="t"/>
                      <a:r>
                        <a:rPr lang="en-US" sz="1300" b="0" i="0" u="none" strike="noStrike">
                          <a:effectLst/>
                          <a:latin typeface="Arial" panose="020B0604020202020204" pitchFamily="34" charset="0"/>
                        </a:rPr>
                        <a:t>Library and Museum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49806831"/>
                  </a:ext>
                </a:extLst>
              </a:tr>
              <a:tr h="215900">
                <a:tc>
                  <a:txBody>
                    <a:bodyPr/>
                    <a:lstStyle/>
                    <a:p>
                      <a:pPr algn="l" fontAlgn="t"/>
                      <a:r>
                        <a:rPr lang="en-US" sz="1300" b="0" i="0" u="none" strike="noStrike">
                          <a:effectLst/>
                          <a:latin typeface="Arial" panose="020B0604020202020204" pitchFamily="34" charset="0"/>
                        </a:rPr>
                        <a:t>Research Administration </a:t>
                      </a:r>
                    </a:p>
                  </a:txBody>
                  <a:tcPr marL="10160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dirty="0">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204091"/>
                  </a:ext>
                </a:extLst>
              </a:tr>
            </a:tbl>
          </a:graphicData>
        </a:graphic>
      </p:graphicFrame>
      <p:graphicFrame>
        <p:nvGraphicFramePr>
          <p:cNvPr id="14" name="Table 13">
            <a:extLst>
              <a:ext uri="{FF2B5EF4-FFF2-40B4-BE49-F238E27FC236}">
                <a16:creationId xmlns:a16="http://schemas.microsoft.com/office/drawing/2014/main" id="{ED490127-444F-A8E2-6283-5532058EA875}"/>
              </a:ext>
            </a:extLst>
          </p:cNvPr>
          <p:cNvGraphicFramePr>
            <a:graphicFrameLocks noGrp="1"/>
          </p:cNvGraphicFramePr>
          <p:nvPr>
            <p:extLst>
              <p:ext uri="{D42A27DB-BD31-4B8C-83A1-F6EECF244321}">
                <p14:modId xmlns:p14="http://schemas.microsoft.com/office/powerpoint/2010/main" val="1006521151"/>
              </p:ext>
            </p:extLst>
          </p:nvPr>
        </p:nvGraphicFramePr>
        <p:xfrm>
          <a:off x="719641" y="3241389"/>
          <a:ext cx="10596916" cy="2829651"/>
        </p:xfrm>
        <a:graphic>
          <a:graphicData uri="http://schemas.openxmlformats.org/drawingml/2006/table">
            <a:tbl>
              <a:tblPr/>
              <a:tblGrid>
                <a:gridCol w="3872984">
                  <a:extLst>
                    <a:ext uri="{9D8B030D-6E8A-4147-A177-3AD203B41FA5}">
                      <a16:colId xmlns:a16="http://schemas.microsoft.com/office/drawing/2014/main" val="438523550"/>
                    </a:ext>
                  </a:extLst>
                </a:gridCol>
                <a:gridCol w="779188">
                  <a:extLst>
                    <a:ext uri="{9D8B030D-6E8A-4147-A177-3AD203B41FA5}">
                      <a16:colId xmlns:a16="http://schemas.microsoft.com/office/drawing/2014/main" val="1002997493"/>
                    </a:ext>
                  </a:extLst>
                </a:gridCol>
                <a:gridCol w="577516">
                  <a:extLst>
                    <a:ext uri="{9D8B030D-6E8A-4147-A177-3AD203B41FA5}">
                      <a16:colId xmlns:a16="http://schemas.microsoft.com/office/drawing/2014/main" val="1707603146"/>
                    </a:ext>
                  </a:extLst>
                </a:gridCol>
                <a:gridCol w="678352">
                  <a:extLst>
                    <a:ext uri="{9D8B030D-6E8A-4147-A177-3AD203B41FA5}">
                      <a16:colId xmlns:a16="http://schemas.microsoft.com/office/drawing/2014/main" val="1567086707"/>
                    </a:ext>
                  </a:extLst>
                </a:gridCol>
                <a:gridCol w="577516">
                  <a:extLst>
                    <a:ext uri="{9D8B030D-6E8A-4147-A177-3AD203B41FA5}">
                      <a16:colId xmlns:a16="http://schemas.microsoft.com/office/drawing/2014/main" val="1110980870"/>
                    </a:ext>
                  </a:extLst>
                </a:gridCol>
                <a:gridCol w="550015">
                  <a:extLst>
                    <a:ext uri="{9D8B030D-6E8A-4147-A177-3AD203B41FA5}">
                      <a16:colId xmlns:a16="http://schemas.microsoft.com/office/drawing/2014/main" val="2030377435"/>
                    </a:ext>
                  </a:extLst>
                </a:gridCol>
                <a:gridCol w="554599">
                  <a:extLst>
                    <a:ext uri="{9D8B030D-6E8A-4147-A177-3AD203B41FA5}">
                      <a16:colId xmlns:a16="http://schemas.microsoft.com/office/drawing/2014/main" val="2507110789"/>
                    </a:ext>
                  </a:extLst>
                </a:gridCol>
                <a:gridCol w="678352">
                  <a:extLst>
                    <a:ext uri="{9D8B030D-6E8A-4147-A177-3AD203B41FA5}">
                      <a16:colId xmlns:a16="http://schemas.microsoft.com/office/drawing/2014/main" val="3516103707"/>
                    </a:ext>
                  </a:extLst>
                </a:gridCol>
                <a:gridCol w="861855">
                  <a:extLst>
                    <a:ext uri="{9D8B030D-6E8A-4147-A177-3AD203B41FA5}">
                      <a16:colId xmlns:a16="http://schemas.microsoft.com/office/drawing/2014/main" val="3006312243"/>
                    </a:ext>
                  </a:extLst>
                </a:gridCol>
                <a:gridCol w="1466539">
                  <a:extLst>
                    <a:ext uri="{9D8B030D-6E8A-4147-A177-3AD203B41FA5}">
                      <a16:colId xmlns:a16="http://schemas.microsoft.com/office/drawing/2014/main" val="4212370659"/>
                    </a:ext>
                  </a:extLst>
                </a:gridCol>
              </a:tblGrid>
              <a:tr h="257241">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rPr>
                        <a:t>Dept B – Job Families</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O1</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O2</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P1</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P2</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P3</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P4</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M2</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M4</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Total</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720571318"/>
                  </a:ext>
                </a:extLst>
              </a:tr>
              <a:tr h="257241">
                <a:tc>
                  <a:txBody>
                    <a:bodyPr/>
                    <a:lstStyle/>
                    <a:p>
                      <a:pPr algn="l" fontAlgn="t"/>
                      <a:r>
                        <a:rPr lang="en-US" sz="1300" b="0" i="0" u="none" strike="noStrike">
                          <a:effectLst/>
                          <a:latin typeface="Arial" panose="020B0604020202020204" pitchFamily="34" charset="0"/>
                        </a:rPr>
                        <a:t>Administration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87414"/>
                  </a:ext>
                </a:extLst>
              </a:tr>
              <a:tr h="257241">
                <a:tc>
                  <a:txBody>
                    <a:bodyPr/>
                    <a:lstStyle/>
                    <a:p>
                      <a:pPr algn="l" fontAlgn="t"/>
                      <a:r>
                        <a:rPr lang="en-US" sz="1300" b="0" i="0" u="none" strike="noStrike">
                          <a:effectLst/>
                          <a:latin typeface="Arial" panose="020B0604020202020204" pitchFamily="34" charset="0"/>
                        </a:rPr>
                        <a:t>Communications and Marketing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374334"/>
                  </a:ext>
                </a:extLst>
              </a:tr>
              <a:tr h="257241">
                <a:tc>
                  <a:txBody>
                    <a:bodyPr/>
                    <a:lstStyle/>
                    <a:p>
                      <a:pPr algn="l" fontAlgn="t"/>
                      <a:r>
                        <a:rPr lang="en-US" sz="1300" b="0" i="0" u="none" strike="noStrike">
                          <a:effectLst/>
                          <a:latin typeface="Arial" panose="020B0604020202020204" pitchFamily="34" charset="0"/>
                        </a:rPr>
                        <a:t>Education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94766"/>
                  </a:ext>
                </a:extLst>
              </a:tr>
              <a:tr h="257241">
                <a:tc>
                  <a:txBody>
                    <a:bodyPr/>
                    <a:lstStyle/>
                    <a:p>
                      <a:pPr algn="l" fontAlgn="t"/>
                      <a:r>
                        <a:rPr lang="en-US" sz="1300" b="0" i="0" u="none" strike="noStrike">
                          <a:effectLst/>
                          <a:latin typeface="Arial" panose="020B0604020202020204" pitchFamily="34" charset="0"/>
                        </a:rPr>
                        <a:t>Facilities Operations</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300518"/>
                  </a:ext>
                </a:extLst>
              </a:tr>
              <a:tr h="257241">
                <a:tc>
                  <a:txBody>
                    <a:bodyPr/>
                    <a:lstStyle/>
                    <a:p>
                      <a:pPr algn="l" fontAlgn="t"/>
                      <a:r>
                        <a:rPr lang="en-US" sz="1300" b="0" i="0" u="none" strike="noStrike">
                          <a:effectLst/>
                          <a:latin typeface="Arial" panose="020B0604020202020204" pitchFamily="34" charset="0"/>
                        </a:rPr>
                        <a:t>Finance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5049"/>
                  </a:ext>
                </a:extLst>
              </a:tr>
              <a:tr h="257241">
                <a:tc>
                  <a:txBody>
                    <a:bodyPr/>
                    <a:lstStyle/>
                    <a:p>
                      <a:pPr algn="l" fontAlgn="t"/>
                      <a:r>
                        <a:rPr lang="en-US" sz="1300" b="0" i="0" u="none" strike="noStrike">
                          <a:effectLst/>
                          <a:latin typeface="Arial" panose="020B0604020202020204" pitchFamily="34" charset="0"/>
                        </a:rPr>
                        <a:t>Health Services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0356690"/>
                  </a:ext>
                </a:extLst>
              </a:tr>
              <a:tr h="257241">
                <a:tc>
                  <a:txBody>
                    <a:bodyPr/>
                    <a:lstStyle/>
                    <a:p>
                      <a:pPr algn="l" fontAlgn="t"/>
                      <a:r>
                        <a:rPr lang="en-US" sz="1300" b="0" i="0" u="none" strike="noStrike">
                          <a:effectLst/>
                          <a:latin typeface="Arial" panose="020B0604020202020204" pitchFamily="34" charset="0"/>
                        </a:rPr>
                        <a:t>Information Technology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807458"/>
                  </a:ext>
                </a:extLst>
              </a:tr>
              <a:tr h="257241">
                <a:tc>
                  <a:txBody>
                    <a:bodyPr/>
                    <a:lstStyle/>
                    <a:p>
                      <a:pPr algn="l" fontAlgn="t"/>
                      <a:r>
                        <a:rPr lang="en-US" sz="1300" b="0" i="0" u="none" strike="noStrike">
                          <a:effectLst/>
                          <a:latin typeface="Arial" panose="020B0604020202020204" pitchFamily="34" charset="0"/>
                        </a:rPr>
                        <a:t>Library and Museum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806831"/>
                  </a:ext>
                </a:extLst>
              </a:tr>
              <a:tr h="257241">
                <a:tc>
                  <a:txBody>
                    <a:bodyPr/>
                    <a:lstStyle/>
                    <a:p>
                      <a:pPr algn="l" fontAlgn="t"/>
                      <a:r>
                        <a:rPr lang="en-US" sz="1300" b="0" i="0" u="none" strike="noStrike">
                          <a:effectLst/>
                          <a:latin typeface="Arial" panose="020B0604020202020204" pitchFamily="34" charset="0"/>
                        </a:rPr>
                        <a:t>Research Administration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204091"/>
                  </a:ext>
                </a:extLst>
              </a:tr>
              <a:tr h="257241">
                <a:tc>
                  <a:txBody>
                    <a:bodyPr/>
                    <a:lstStyle/>
                    <a:p>
                      <a:pPr algn="l" fontAlgn="t"/>
                      <a:r>
                        <a:rPr lang="en-US" sz="1300" b="1" i="0" u="none" strike="noStrike">
                          <a:solidFill>
                            <a:srgbClr val="000000"/>
                          </a:solidFill>
                          <a:effectLst/>
                          <a:latin typeface="Arial" panose="020B060402020202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14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14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dirty="0">
                          <a:solidFill>
                            <a:srgbClr val="000000"/>
                          </a:solidFill>
                          <a:effectLst/>
                          <a:latin typeface="Arial" panose="020B0604020202020204" pitchFamily="34" charset="0"/>
                        </a:rPr>
                        <a:t>54</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938983"/>
                  </a:ext>
                </a:extLst>
              </a:tr>
            </a:tbl>
          </a:graphicData>
        </a:graphic>
      </p:graphicFrame>
    </p:spTree>
    <p:extLst>
      <p:ext uri="{BB962C8B-B14F-4D97-AF65-F5344CB8AC3E}">
        <p14:creationId xmlns:p14="http://schemas.microsoft.com/office/powerpoint/2010/main" val="328900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prstClr val="white"/>
                </a:solidFill>
                <a:latin typeface="Helvetica" pitchFamily="2" charset="0"/>
              </a:rPr>
              <a:t>Compensation System Overview</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pic>
        <p:nvPicPr>
          <p:cNvPr id="41" name="Picture 40">
            <a:extLst>
              <a:ext uri="{FF2B5EF4-FFF2-40B4-BE49-F238E27FC236}">
                <a16:creationId xmlns:a16="http://schemas.microsoft.com/office/drawing/2014/main" id="{CEEA2512-6876-3B3F-DB0B-57FBFB503A1B}"/>
              </a:ext>
            </a:extLst>
          </p:cNvPr>
          <p:cNvPicPr>
            <a:picLocks noChangeAspect="1"/>
          </p:cNvPicPr>
          <p:nvPr/>
        </p:nvPicPr>
        <p:blipFill>
          <a:blip r:embed="rId4"/>
          <a:stretch>
            <a:fillRect/>
          </a:stretch>
        </p:blipFill>
        <p:spPr>
          <a:xfrm>
            <a:off x="573884" y="1544666"/>
            <a:ext cx="10702241" cy="4030943"/>
          </a:xfrm>
          <a:prstGeom prst="rect">
            <a:avLst/>
          </a:prstGeom>
        </p:spPr>
      </p:pic>
      <p:sp>
        <p:nvSpPr>
          <p:cNvPr id="3" name="Rectangle 2">
            <a:extLst>
              <a:ext uri="{FF2B5EF4-FFF2-40B4-BE49-F238E27FC236}">
                <a16:creationId xmlns:a16="http://schemas.microsoft.com/office/drawing/2014/main" id="{6FB9CAE8-194E-C6FC-9012-6738F119D2E8}"/>
              </a:ext>
            </a:extLst>
          </p:cNvPr>
          <p:cNvSpPr/>
          <p:nvPr/>
        </p:nvSpPr>
        <p:spPr>
          <a:xfrm>
            <a:off x="5431971" y="1191986"/>
            <a:ext cx="2971800" cy="4474028"/>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35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1"/>
            <a:ext cx="12192000" cy="845261"/>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prstClr val="white"/>
                </a:solidFill>
                <a:latin typeface="Helvetica" pitchFamily="2" charset="0"/>
              </a:rPr>
              <a:t>Market Link Basic Principles</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grpSp>
        <p:nvGrpSpPr>
          <p:cNvPr id="5" name="Group 4">
            <a:extLst>
              <a:ext uri="{FF2B5EF4-FFF2-40B4-BE49-F238E27FC236}">
                <a16:creationId xmlns:a16="http://schemas.microsoft.com/office/drawing/2014/main" id="{D41A71FB-4C74-3212-B67B-C19666DDB1AF}"/>
              </a:ext>
            </a:extLst>
          </p:cNvPr>
          <p:cNvGrpSpPr/>
          <p:nvPr/>
        </p:nvGrpSpPr>
        <p:grpSpPr>
          <a:xfrm>
            <a:off x="543755" y="4802459"/>
            <a:ext cx="1110004" cy="502875"/>
            <a:chOff x="10340976" y="5456604"/>
            <a:chExt cx="1149350" cy="520700"/>
          </a:xfrm>
        </p:grpSpPr>
        <p:sp>
          <p:nvSpPr>
            <p:cNvPr id="6" name="Arrow: Right 5">
              <a:extLst>
                <a:ext uri="{FF2B5EF4-FFF2-40B4-BE49-F238E27FC236}">
                  <a16:creationId xmlns:a16="http://schemas.microsoft.com/office/drawing/2014/main" id="{AAA63DE9-96C4-83B6-9F5C-4662143F7FA8}"/>
                </a:ext>
              </a:extLst>
            </p:cNvPr>
            <p:cNvSpPr/>
            <p:nvPr/>
          </p:nvSpPr>
          <p:spPr>
            <a:xfrm>
              <a:off x="10340976" y="5456604"/>
              <a:ext cx="1149350" cy="5207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pic>
          <p:nvPicPr>
            <p:cNvPr id="7" name="Picture 2" descr="View 2022 logo">
              <a:extLst>
                <a:ext uri="{FF2B5EF4-FFF2-40B4-BE49-F238E27FC236}">
                  <a16:creationId xmlns:a16="http://schemas.microsoft.com/office/drawing/2014/main" id="{9E8BCA55-6234-F67A-8EA5-D2CEFA960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549" y="5605956"/>
              <a:ext cx="965200" cy="2219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7E0A9D62-C51A-1BF5-C7AA-2D949C47C635}"/>
              </a:ext>
            </a:extLst>
          </p:cNvPr>
          <p:cNvGrpSpPr/>
          <p:nvPr/>
        </p:nvGrpSpPr>
        <p:grpSpPr>
          <a:xfrm>
            <a:off x="543755" y="2947343"/>
            <a:ext cx="1110004" cy="502875"/>
            <a:chOff x="10340976" y="5456604"/>
            <a:chExt cx="1149350" cy="520700"/>
          </a:xfrm>
        </p:grpSpPr>
        <p:sp>
          <p:nvSpPr>
            <p:cNvPr id="14" name="Arrow: Right 13">
              <a:extLst>
                <a:ext uri="{FF2B5EF4-FFF2-40B4-BE49-F238E27FC236}">
                  <a16:creationId xmlns:a16="http://schemas.microsoft.com/office/drawing/2014/main" id="{7F6781EB-609B-82FA-A275-140759DD0B4B}"/>
                </a:ext>
              </a:extLst>
            </p:cNvPr>
            <p:cNvSpPr/>
            <p:nvPr/>
          </p:nvSpPr>
          <p:spPr>
            <a:xfrm>
              <a:off x="10340976" y="5456604"/>
              <a:ext cx="1149350" cy="5207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pic>
          <p:nvPicPr>
            <p:cNvPr id="15" name="Picture 2" descr="View 2022 logo">
              <a:extLst>
                <a:ext uri="{FF2B5EF4-FFF2-40B4-BE49-F238E27FC236}">
                  <a16:creationId xmlns:a16="http://schemas.microsoft.com/office/drawing/2014/main" id="{E4842DCF-A7D1-C479-2CE7-9A7E43562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549" y="5605956"/>
              <a:ext cx="965200" cy="22199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57E076E8-46AC-8232-7A23-941EBFF69AB5}"/>
              </a:ext>
            </a:extLst>
          </p:cNvPr>
          <p:cNvSpPr txBox="1"/>
          <p:nvPr/>
        </p:nvSpPr>
        <p:spPr>
          <a:xfrm>
            <a:off x="1894645" y="1276494"/>
            <a:ext cx="9753600" cy="4237057"/>
          </a:xfrm>
          <a:prstGeom prst="rect">
            <a:avLst/>
          </a:prstGeom>
          <a:noFill/>
        </p:spPr>
        <p:txBody>
          <a:bodyPr wrap="square" rtlCol="0">
            <a:spAutoFit/>
          </a:bodyPr>
          <a:lstStyle/>
          <a:p>
            <a:pPr marL="609585" indent="-609585" defTabSz="609585">
              <a:spcAft>
                <a:spcPts val="1600"/>
              </a:spcAft>
              <a:buFontTx/>
              <a:buAutoNum type="arabicPeriod"/>
            </a:pPr>
            <a:r>
              <a:rPr lang="en-US" sz="2400" dirty="0">
                <a:solidFill>
                  <a:srgbClr val="00548B"/>
                </a:solidFill>
                <a:latin typeface="Montserrat" pitchFamily="2" charset="0"/>
              </a:rPr>
              <a:t>Focus on where we compete for talent.</a:t>
            </a:r>
          </a:p>
          <a:p>
            <a:pPr marL="609585" indent="-609585" defTabSz="609585">
              <a:spcAft>
                <a:spcPts val="1600"/>
              </a:spcAft>
              <a:buFontTx/>
              <a:buAutoNum type="arabicPeriod"/>
            </a:pPr>
            <a:r>
              <a:rPr lang="en-US" sz="2400" dirty="0">
                <a:solidFill>
                  <a:srgbClr val="00548B"/>
                </a:solidFill>
                <a:latin typeface="Montserrat" pitchFamily="2" charset="0"/>
              </a:rPr>
              <a:t>Differentiate matching based on career track and function.</a:t>
            </a:r>
          </a:p>
          <a:p>
            <a:pPr marL="609585" indent="-609585" defTabSz="609585">
              <a:spcAft>
                <a:spcPts val="1600"/>
              </a:spcAft>
              <a:buFontTx/>
              <a:buAutoNum type="arabicPeriod"/>
            </a:pPr>
            <a:r>
              <a:rPr lang="en-US" sz="2400" dirty="0">
                <a:solidFill>
                  <a:srgbClr val="00548B"/>
                </a:solidFill>
                <a:latin typeface="Montserrat" pitchFamily="2" charset="0"/>
              </a:rPr>
              <a:t>Select broad academic comparisons sets to provide more reliable data.</a:t>
            </a:r>
          </a:p>
          <a:p>
            <a:pPr marL="609585" indent="-609585" defTabSz="609585">
              <a:spcAft>
                <a:spcPts val="1600"/>
              </a:spcAft>
              <a:buFontTx/>
              <a:buAutoNum type="arabicPeriod"/>
            </a:pPr>
            <a:r>
              <a:rPr lang="en-US" sz="2400" dirty="0">
                <a:solidFill>
                  <a:srgbClr val="00548B"/>
                </a:solidFill>
                <a:latin typeface="Montserrat" pitchFamily="2" charset="0"/>
              </a:rPr>
              <a:t>Add in general industry data for job families where it is relevant.</a:t>
            </a:r>
          </a:p>
          <a:p>
            <a:pPr marL="609585" indent="-609585" defTabSz="609585">
              <a:spcAft>
                <a:spcPts val="1600"/>
              </a:spcAft>
              <a:buFontTx/>
              <a:buAutoNum type="arabicPeriod"/>
            </a:pPr>
            <a:r>
              <a:rPr lang="en-US" sz="2400" dirty="0">
                <a:solidFill>
                  <a:srgbClr val="00548B"/>
                </a:solidFill>
                <a:latin typeface="Montserrat" pitchFamily="2" charset="0"/>
              </a:rPr>
              <a:t>Create salary structure that allows pay movement within a range without always requiring classification changes.</a:t>
            </a:r>
          </a:p>
        </p:txBody>
      </p:sp>
    </p:spTree>
    <p:extLst>
      <p:ext uri="{BB962C8B-B14F-4D97-AF65-F5344CB8AC3E}">
        <p14:creationId xmlns:p14="http://schemas.microsoft.com/office/powerpoint/2010/main" val="274154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3116559" cy="461665"/>
          </a:xfrm>
          <a:prstGeom prst="rect">
            <a:avLst/>
          </a:prstGeom>
          <a:noFill/>
        </p:spPr>
        <p:txBody>
          <a:bodyPr wrap="none" rtlCol="0">
            <a:spAutoFit/>
          </a:bodyPr>
          <a:lstStyle/>
          <a:p>
            <a:pPr defTabSz="609570"/>
            <a:r>
              <a:rPr lang="en-US" sz="2400" b="1">
                <a:solidFill>
                  <a:srgbClr val="052057"/>
                </a:solidFill>
                <a:latin typeface="Montserrat" pitchFamily="2" charset="0"/>
              </a:rPr>
              <a:t>Market Definition </a:t>
            </a:r>
          </a:p>
        </p:txBody>
      </p:sp>
      <p:sp>
        <p:nvSpPr>
          <p:cNvPr id="5" name="Subtitle 2">
            <a:extLst>
              <a:ext uri="{FF2B5EF4-FFF2-40B4-BE49-F238E27FC236}">
                <a16:creationId xmlns:a16="http://schemas.microsoft.com/office/drawing/2014/main" id="{F3EF68DC-8FD9-A417-36A1-5505C5689A20}"/>
              </a:ext>
            </a:extLst>
          </p:cNvPr>
          <p:cNvSpPr txBox="1">
            <a:spLocks/>
          </p:cNvSpPr>
          <p:nvPr/>
        </p:nvSpPr>
        <p:spPr>
          <a:xfrm>
            <a:off x="560289" y="656272"/>
            <a:ext cx="11512761" cy="585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667">
                <a:solidFill>
                  <a:srgbClr val="052057"/>
                </a:solidFill>
                <a:latin typeface="Calibri" panose="020F0502020204030204"/>
              </a:rPr>
              <a:t>The type of data used is determined by where the University competes for talent</a:t>
            </a:r>
          </a:p>
        </p:txBody>
      </p:sp>
      <p:graphicFrame>
        <p:nvGraphicFramePr>
          <p:cNvPr id="6" name="Table 5">
            <a:extLst>
              <a:ext uri="{FF2B5EF4-FFF2-40B4-BE49-F238E27FC236}">
                <a16:creationId xmlns:a16="http://schemas.microsoft.com/office/drawing/2014/main" id="{41CCB996-8839-D6B0-E674-91C02DD3E6D9}"/>
              </a:ext>
            </a:extLst>
          </p:cNvPr>
          <p:cNvGraphicFramePr>
            <a:graphicFrameLocks noGrp="1"/>
          </p:cNvGraphicFramePr>
          <p:nvPr/>
        </p:nvGraphicFramePr>
        <p:xfrm>
          <a:off x="1112827" y="1784720"/>
          <a:ext cx="4479947" cy="4267200"/>
        </p:xfrm>
        <a:graphic>
          <a:graphicData uri="http://schemas.openxmlformats.org/drawingml/2006/table">
            <a:tbl>
              <a:tblPr firstRow="1">
                <a:tableStyleId>{793D81CF-94F2-401A-BA57-92F5A7B2D0C5}</a:tableStyleId>
              </a:tblPr>
              <a:tblGrid>
                <a:gridCol w="4479947">
                  <a:extLst>
                    <a:ext uri="{9D8B030D-6E8A-4147-A177-3AD203B41FA5}">
                      <a16:colId xmlns:a16="http://schemas.microsoft.com/office/drawing/2014/main" val="66409992"/>
                    </a:ext>
                  </a:extLst>
                </a:gridCol>
              </a:tblGrid>
              <a:tr h="426720">
                <a:tc>
                  <a:txBody>
                    <a:bodyPr/>
                    <a:lstStyle/>
                    <a:p>
                      <a:pPr algn="l" fontAlgn="b"/>
                      <a:r>
                        <a:rPr lang="en-US" sz="1700" u="none" strike="noStrike">
                          <a:effectLst/>
                          <a:latin typeface="Montserrat" pitchFamily="2" charset="0"/>
                        </a:rPr>
                        <a:t>Job Family</a:t>
                      </a:r>
                      <a:endParaRPr lang="en-US" sz="1700" b="0" i="0" u="none" strike="noStrike">
                        <a:solidFill>
                          <a:srgbClr val="000000"/>
                        </a:solidFill>
                        <a:effectLst/>
                        <a:latin typeface="Montserrat" pitchFamily="2" charset="0"/>
                      </a:endParaRPr>
                    </a:p>
                  </a:txBody>
                  <a:tcPr marL="81280" marR="81280" marT="81280" marB="81280" anchor="ctr">
                    <a:solidFill>
                      <a:srgbClr val="052057"/>
                    </a:solidFill>
                  </a:tcPr>
                </a:tc>
                <a:extLst>
                  <a:ext uri="{0D108BD9-81ED-4DB2-BD59-A6C34878D82A}">
                    <a16:rowId xmlns:a16="http://schemas.microsoft.com/office/drawing/2014/main" val="4176722533"/>
                  </a:ext>
                </a:extLst>
              </a:tr>
              <a:tr h="426720">
                <a:tc>
                  <a:txBody>
                    <a:bodyPr/>
                    <a:lstStyle/>
                    <a:p>
                      <a:pPr algn="l" fontAlgn="b"/>
                      <a:r>
                        <a:rPr lang="en-US" sz="1700" u="none" strike="noStrike">
                          <a:effectLst/>
                          <a:latin typeface="Montserrat" pitchFamily="2" charset="0"/>
                        </a:rPr>
                        <a:t>Arts</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525491616"/>
                  </a:ext>
                </a:extLst>
              </a:tr>
              <a:tr h="426720">
                <a:tc>
                  <a:txBody>
                    <a:bodyPr/>
                    <a:lstStyle/>
                    <a:p>
                      <a:pPr algn="l" fontAlgn="b"/>
                      <a:r>
                        <a:rPr lang="en-US" sz="1700" u="none" strike="noStrike">
                          <a:effectLst/>
                          <a:latin typeface="Montserrat" pitchFamily="2" charset="0"/>
                        </a:rPr>
                        <a:t>Athletics </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2257963185"/>
                  </a:ext>
                </a:extLst>
              </a:tr>
              <a:tr h="426720">
                <a:tc>
                  <a:txBody>
                    <a:bodyPr/>
                    <a:lstStyle/>
                    <a:p>
                      <a:pPr algn="l" fontAlgn="b"/>
                      <a:r>
                        <a:rPr lang="en-US" sz="1700" u="none" strike="noStrike">
                          <a:effectLst/>
                          <a:latin typeface="Montserrat" pitchFamily="2" charset="0"/>
                        </a:rPr>
                        <a:t>Development and Advancement</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3713111670"/>
                  </a:ext>
                </a:extLst>
              </a:tr>
              <a:tr h="426720">
                <a:tc>
                  <a:txBody>
                    <a:bodyPr/>
                    <a:lstStyle/>
                    <a:p>
                      <a:pPr algn="l" fontAlgn="b"/>
                      <a:r>
                        <a:rPr lang="en-US" sz="1700" u="none" strike="noStrike">
                          <a:effectLst/>
                          <a:latin typeface="Montserrat" pitchFamily="2" charset="0"/>
                        </a:rPr>
                        <a:t>Education</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342002252"/>
                  </a:ext>
                </a:extLst>
              </a:tr>
              <a:tr h="426720">
                <a:tc>
                  <a:txBody>
                    <a:bodyPr/>
                    <a:lstStyle/>
                    <a:p>
                      <a:pPr algn="l" fontAlgn="b"/>
                      <a:r>
                        <a:rPr lang="en-US" sz="1700" u="none" strike="noStrike">
                          <a:effectLst/>
                          <a:latin typeface="Montserrat" pitchFamily="2" charset="0"/>
                        </a:rPr>
                        <a:t>Health Services  </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1073015863"/>
                  </a:ext>
                </a:extLst>
              </a:tr>
              <a:tr h="426720">
                <a:tc>
                  <a:txBody>
                    <a:bodyPr/>
                    <a:lstStyle/>
                    <a:p>
                      <a:pPr algn="l" fontAlgn="b"/>
                      <a:r>
                        <a:rPr lang="en-US" sz="1700" u="none" strike="noStrike">
                          <a:effectLst/>
                          <a:latin typeface="Montserrat" pitchFamily="2" charset="0"/>
                        </a:rPr>
                        <a:t>Library and Museum </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3372036354"/>
                  </a:ext>
                </a:extLst>
              </a:tr>
              <a:tr h="426720">
                <a:tc>
                  <a:txBody>
                    <a:bodyPr/>
                    <a:lstStyle/>
                    <a:p>
                      <a:pPr algn="l" fontAlgn="b"/>
                      <a:r>
                        <a:rPr lang="en-US" sz="1700" u="none" strike="noStrike">
                          <a:effectLst/>
                          <a:latin typeface="Montserrat" pitchFamily="2" charset="0"/>
                        </a:rPr>
                        <a:t>Research Administration </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1490791520"/>
                  </a:ext>
                </a:extLst>
              </a:tr>
              <a:tr h="426720">
                <a:tc>
                  <a:txBody>
                    <a:bodyPr/>
                    <a:lstStyle/>
                    <a:p>
                      <a:pPr algn="l" fontAlgn="b"/>
                      <a:r>
                        <a:rPr lang="en-US" sz="1700" u="none" strike="noStrike">
                          <a:effectLst/>
                          <a:latin typeface="Montserrat" pitchFamily="2" charset="0"/>
                        </a:rPr>
                        <a:t>Research </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1985949320"/>
                  </a:ext>
                </a:extLst>
              </a:tr>
              <a:tr h="426720">
                <a:tc>
                  <a:txBody>
                    <a:bodyPr/>
                    <a:lstStyle/>
                    <a:p>
                      <a:pPr algn="l" fontAlgn="b"/>
                      <a:r>
                        <a:rPr lang="en-US" sz="1700" u="none" strike="noStrike">
                          <a:effectLst/>
                          <a:latin typeface="Montserrat" pitchFamily="2" charset="0"/>
                        </a:rPr>
                        <a:t>Student &amp; Academic Services</a:t>
                      </a:r>
                      <a:endParaRPr lang="en-US" sz="1700" b="0" i="0" u="none" strike="noStrike">
                        <a:solidFill>
                          <a:srgbClr val="000000"/>
                        </a:solidFill>
                        <a:effectLst/>
                        <a:latin typeface="Montserrat" pitchFamily="2" charset="0"/>
                      </a:endParaRPr>
                    </a:p>
                  </a:txBody>
                  <a:tcPr marL="81280" marR="81280" marT="81280" marB="81280" anchor="ctr"/>
                </a:tc>
                <a:extLst>
                  <a:ext uri="{0D108BD9-81ED-4DB2-BD59-A6C34878D82A}">
                    <a16:rowId xmlns:a16="http://schemas.microsoft.com/office/drawing/2014/main" val="329025117"/>
                  </a:ext>
                </a:extLst>
              </a:tr>
            </a:tbl>
          </a:graphicData>
        </a:graphic>
      </p:graphicFrame>
      <p:graphicFrame>
        <p:nvGraphicFramePr>
          <p:cNvPr id="7" name="Table 6">
            <a:extLst>
              <a:ext uri="{FF2B5EF4-FFF2-40B4-BE49-F238E27FC236}">
                <a16:creationId xmlns:a16="http://schemas.microsoft.com/office/drawing/2014/main" id="{57E67C4A-ECDF-48A6-E2F9-934CF525688E}"/>
              </a:ext>
            </a:extLst>
          </p:cNvPr>
          <p:cNvGraphicFramePr>
            <a:graphicFrameLocks noGrp="1"/>
          </p:cNvGraphicFramePr>
          <p:nvPr/>
        </p:nvGraphicFramePr>
        <p:xfrm>
          <a:off x="6945791" y="1775791"/>
          <a:ext cx="4612757" cy="3901437"/>
        </p:xfrm>
        <a:graphic>
          <a:graphicData uri="http://schemas.openxmlformats.org/drawingml/2006/table">
            <a:tbl>
              <a:tblPr firstRow="1">
                <a:tableStyleId>{793D81CF-94F2-401A-BA57-92F5A7B2D0C5}</a:tableStyleId>
              </a:tblPr>
              <a:tblGrid>
                <a:gridCol w="4612757">
                  <a:extLst>
                    <a:ext uri="{9D8B030D-6E8A-4147-A177-3AD203B41FA5}">
                      <a16:colId xmlns:a16="http://schemas.microsoft.com/office/drawing/2014/main" val="3512441604"/>
                    </a:ext>
                  </a:extLst>
                </a:gridCol>
              </a:tblGrid>
              <a:tr h="433493">
                <a:tc>
                  <a:txBody>
                    <a:bodyPr/>
                    <a:lstStyle/>
                    <a:p>
                      <a:pPr algn="l" fontAlgn="b"/>
                      <a:r>
                        <a:rPr lang="en-US" sz="1700" u="none" strike="noStrike">
                          <a:effectLst/>
                          <a:latin typeface="Montserrat" pitchFamily="2" charset="0"/>
                        </a:rPr>
                        <a:t>Job Family</a:t>
                      </a:r>
                      <a:endParaRPr lang="en-US" sz="1700" b="0" i="0" u="none" strike="noStrike">
                        <a:solidFill>
                          <a:srgbClr val="000000"/>
                        </a:solidFill>
                        <a:effectLst/>
                        <a:latin typeface="Montserrat" pitchFamily="2" charset="0"/>
                      </a:endParaRPr>
                    </a:p>
                  </a:txBody>
                  <a:tcPr marL="81280" marR="81280" marT="81280" marB="81280" anchor="b">
                    <a:solidFill>
                      <a:srgbClr val="052057"/>
                    </a:solidFill>
                  </a:tcPr>
                </a:tc>
                <a:extLst>
                  <a:ext uri="{0D108BD9-81ED-4DB2-BD59-A6C34878D82A}">
                    <a16:rowId xmlns:a16="http://schemas.microsoft.com/office/drawing/2014/main" val="650718155"/>
                  </a:ext>
                </a:extLst>
              </a:tr>
              <a:tr h="433493">
                <a:tc>
                  <a:txBody>
                    <a:bodyPr/>
                    <a:lstStyle/>
                    <a:p>
                      <a:pPr algn="l" fontAlgn="b"/>
                      <a:r>
                        <a:rPr lang="en-US" sz="1700" u="none" strike="noStrike">
                          <a:effectLst/>
                          <a:latin typeface="Montserrat" pitchFamily="2" charset="0"/>
                        </a:rPr>
                        <a:t>Administration</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888690842"/>
                  </a:ext>
                </a:extLst>
              </a:tr>
              <a:tr h="433493">
                <a:tc>
                  <a:txBody>
                    <a:bodyPr/>
                    <a:lstStyle/>
                    <a:p>
                      <a:pPr algn="l" fontAlgn="b"/>
                      <a:r>
                        <a:rPr lang="en-US" sz="1700" u="none" strike="noStrike">
                          <a:effectLst/>
                          <a:latin typeface="Montserrat" pitchFamily="2" charset="0"/>
                        </a:rPr>
                        <a:t>Communications and Marketing </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2574971048"/>
                  </a:ext>
                </a:extLst>
              </a:tr>
              <a:tr h="433493">
                <a:tc>
                  <a:txBody>
                    <a:bodyPr/>
                    <a:lstStyle/>
                    <a:p>
                      <a:pPr algn="l" fontAlgn="b"/>
                      <a:r>
                        <a:rPr lang="en-US" sz="1700" u="none" strike="noStrike">
                          <a:effectLst/>
                          <a:latin typeface="Montserrat" pitchFamily="2" charset="0"/>
                        </a:rPr>
                        <a:t>Facilities Operations</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1804305877"/>
                  </a:ext>
                </a:extLst>
              </a:tr>
              <a:tr h="433493">
                <a:tc>
                  <a:txBody>
                    <a:bodyPr/>
                    <a:lstStyle/>
                    <a:p>
                      <a:pPr algn="l" fontAlgn="b"/>
                      <a:r>
                        <a:rPr lang="en-US" sz="1700" u="none" strike="noStrike">
                          <a:effectLst/>
                          <a:latin typeface="Montserrat" pitchFamily="2" charset="0"/>
                        </a:rPr>
                        <a:t>Finance </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3530528196"/>
                  </a:ext>
                </a:extLst>
              </a:tr>
              <a:tr h="433493">
                <a:tc>
                  <a:txBody>
                    <a:bodyPr/>
                    <a:lstStyle/>
                    <a:p>
                      <a:pPr algn="l" fontAlgn="b"/>
                      <a:r>
                        <a:rPr lang="en-US" sz="1700" u="none" strike="noStrike">
                          <a:effectLst/>
                          <a:latin typeface="Montserrat" pitchFamily="2" charset="0"/>
                        </a:rPr>
                        <a:t>Human Resources</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1020556781"/>
                  </a:ext>
                </a:extLst>
              </a:tr>
              <a:tr h="433493">
                <a:tc>
                  <a:txBody>
                    <a:bodyPr/>
                    <a:lstStyle/>
                    <a:p>
                      <a:pPr algn="l" fontAlgn="b"/>
                      <a:r>
                        <a:rPr lang="en-US" sz="1700" u="none" strike="noStrike">
                          <a:effectLst/>
                          <a:latin typeface="Montserrat" pitchFamily="2" charset="0"/>
                        </a:rPr>
                        <a:t>Information Technology </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226608330"/>
                  </a:ext>
                </a:extLst>
              </a:tr>
              <a:tr h="433493">
                <a:tc>
                  <a:txBody>
                    <a:bodyPr/>
                    <a:lstStyle/>
                    <a:p>
                      <a:pPr algn="l" fontAlgn="b"/>
                      <a:r>
                        <a:rPr lang="en-US" sz="1700" u="none" strike="noStrike">
                          <a:effectLst/>
                          <a:latin typeface="Montserrat" pitchFamily="2" charset="0"/>
                        </a:rPr>
                        <a:t>Legal and Compliance </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801918036"/>
                  </a:ext>
                </a:extLst>
              </a:tr>
              <a:tr h="433493">
                <a:tc>
                  <a:txBody>
                    <a:bodyPr/>
                    <a:lstStyle/>
                    <a:p>
                      <a:pPr algn="l" fontAlgn="b"/>
                      <a:r>
                        <a:rPr lang="en-US" sz="1700" u="none" strike="noStrike">
                          <a:effectLst/>
                          <a:latin typeface="Montserrat" pitchFamily="2" charset="0"/>
                        </a:rPr>
                        <a:t>Public Safety </a:t>
                      </a:r>
                      <a:endParaRPr lang="en-US" sz="1700" b="0" i="0" u="none" strike="noStrike">
                        <a:solidFill>
                          <a:srgbClr val="000000"/>
                        </a:solidFill>
                        <a:effectLst/>
                        <a:latin typeface="Montserrat" pitchFamily="2" charset="0"/>
                      </a:endParaRPr>
                    </a:p>
                  </a:txBody>
                  <a:tcPr marL="81280" marR="81280" marT="81280" marB="81280" anchor="b"/>
                </a:tc>
                <a:extLst>
                  <a:ext uri="{0D108BD9-81ED-4DB2-BD59-A6C34878D82A}">
                    <a16:rowId xmlns:a16="http://schemas.microsoft.com/office/drawing/2014/main" val="3088442104"/>
                  </a:ext>
                </a:extLst>
              </a:tr>
            </a:tbl>
          </a:graphicData>
        </a:graphic>
      </p:graphicFrame>
      <p:sp>
        <p:nvSpPr>
          <p:cNvPr id="8" name="TextBox 7">
            <a:extLst>
              <a:ext uri="{FF2B5EF4-FFF2-40B4-BE49-F238E27FC236}">
                <a16:creationId xmlns:a16="http://schemas.microsoft.com/office/drawing/2014/main" id="{A8B2289C-2653-F3A5-25F1-6EB225C674FD}"/>
              </a:ext>
            </a:extLst>
          </p:cNvPr>
          <p:cNvSpPr txBox="1"/>
          <p:nvPr/>
        </p:nvSpPr>
        <p:spPr>
          <a:xfrm>
            <a:off x="1216590" y="1287594"/>
            <a:ext cx="4196316" cy="420564"/>
          </a:xfrm>
          <a:prstGeom prst="rect">
            <a:avLst/>
          </a:prstGeom>
          <a:noFill/>
        </p:spPr>
        <p:txBody>
          <a:bodyPr wrap="square" rtlCol="0">
            <a:spAutoFit/>
          </a:bodyPr>
          <a:lstStyle/>
          <a:p>
            <a:pPr algn="ctr" defTabSz="609585"/>
            <a:r>
              <a:rPr lang="en-US" sz="2133" b="1">
                <a:solidFill>
                  <a:srgbClr val="001847"/>
                </a:solidFill>
                <a:latin typeface="Montserrat" pitchFamily="2" charset="0"/>
              </a:rPr>
              <a:t>Higher Education Only</a:t>
            </a:r>
          </a:p>
        </p:txBody>
      </p:sp>
      <p:sp>
        <p:nvSpPr>
          <p:cNvPr id="10" name="TextBox 9">
            <a:extLst>
              <a:ext uri="{FF2B5EF4-FFF2-40B4-BE49-F238E27FC236}">
                <a16:creationId xmlns:a16="http://schemas.microsoft.com/office/drawing/2014/main" id="{FD7D3355-2AE1-A7B9-2DE3-472CBA6C9D34}"/>
              </a:ext>
            </a:extLst>
          </p:cNvPr>
          <p:cNvSpPr txBox="1"/>
          <p:nvPr/>
        </p:nvSpPr>
        <p:spPr>
          <a:xfrm>
            <a:off x="6495857" y="1296466"/>
            <a:ext cx="5408481" cy="420564"/>
          </a:xfrm>
          <a:prstGeom prst="rect">
            <a:avLst/>
          </a:prstGeom>
          <a:noFill/>
        </p:spPr>
        <p:txBody>
          <a:bodyPr wrap="square" rtlCol="0">
            <a:spAutoFit/>
          </a:bodyPr>
          <a:lstStyle/>
          <a:p>
            <a:pPr defTabSz="609585"/>
            <a:r>
              <a:rPr lang="en-US" sz="2133" b="1">
                <a:solidFill>
                  <a:srgbClr val="001847"/>
                </a:solidFill>
                <a:latin typeface="Montserrat" pitchFamily="2" charset="0"/>
              </a:rPr>
              <a:t>Higher Ed / General Industry Blend</a:t>
            </a:r>
          </a:p>
        </p:txBody>
      </p:sp>
    </p:spTree>
    <p:extLst>
      <p:ext uri="{BB962C8B-B14F-4D97-AF65-F5344CB8AC3E}">
        <p14:creationId xmlns:p14="http://schemas.microsoft.com/office/powerpoint/2010/main" val="239638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019C3E59-E584-8B37-59D6-7453D87AA940}"/>
              </a:ext>
            </a:extLst>
          </p:cNvPr>
          <p:cNvGraphicFramePr/>
          <p:nvPr/>
        </p:nvGraphicFramePr>
        <p:xfrm>
          <a:off x="3877778" y="2045717"/>
          <a:ext cx="5025527" cy="3587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4786888" cy="461665"/>
          </a:xfrm>
          <a:prstGeom prst="rect">
            <a:avLst/>
          </a:prstGeom>
          <a:noFill/>
        </p:spPr>
        <p:txBody>
          <a:bodyPr wrap="none" rtlCol="0">
            <a:spAutoFit/>
          </a:bodyPr>
          <a:lstStyle/>
          <a:p>
            <a:pPr defTabSz="609570"/>
            <a:r>
              <a:rPr lang="en-US" sz="2400" b="1">
                <a:solidFill>
                  <a:srgbClr val="052057"/>
                </a:solidFill>
                <a:latin typeface="Montserrat" pitchFamily="2" charset="0"/>
              </a:rPr>
              <a:t>Market Definition – Data Cut</a:t>
            </a:r>
          </a:p>
        </p:txBody>
      </p:sp>
      <p:sp>
        <p:nvSpPr>
          <p:cNvPr id="3" name="Subtitle 3">
            <a:extLst>
              <a:ext uri="{FF2B5EF4-FFF2-40B4-BE49-F238E27FC236}">
                <a16:creationId xmlns:a16="http://schemas.microsoft.com/office/drawing/2014/main" id="{FE737C8F-626D-3C1B-0A97-6D040ED0646E}"/>
              </a:ext>
            </a:extLst>
          </p:cNvPr>
          <p:cNvSpPr txBox="1">
            <a:spLocks/>
          </p:cNvSpPr>
          <p:nvPr/>
        </p:nvSpPr>
        <p:spPr>
          <a:xfrm>
            <a:off x="401444" y="678810"/>
            <a:ext cx="10972800" cy="75000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0000"/>
              </a:lnSpc>
              <a:spcBef>
                <a:spcPts val="0"/>
              </a:spcBef>
              <a:buNone/>
            </a:pPr>
            <a:r>
              <a:rPr lang="en-US" sz="1800">
                <a:solidFill>
                  <a:srgbClr val="052057"/>
                </a:solidFill>
                <a:latin typeface="Montserrat" pitchFamily="2" charset="0"/>
              </a:rPr>
              <a:t>Data cut selection should vary by employee category using the compensation playbook for guidance</a:t>
            </a:r>
          </a:p>
          <a:p>
            <a:pPr marL="228594" indent="-228594" defTabSz="914377">
              <a:lnSpc>
                <a:spcPct val="100000"/>
              </a:lnSpc>
              <a:spcBef>
                <a:spcPts val="0"/>
              </a:spcBef>
            </a:pPr>
            <a:endParaRPr lang="en-US" sz="1800">
              <a:solidFill>
                <a:srgbClr val="E7E6E6">
                  <a:lumMod val="10000"/>
                </a:srgbClr>
              </a:solidFill>
              <a:latin typeface="Montserrat" pitchFamily="2" charset="0"/>
            </a:endParaRPr>
          </a:p>
          <a:p>
            <a:pPr marL="228594" indent="-228594" defTabSz="914377">
              <a:spcBef>
                <a:spcPts val="1000"/>
              </a:spcBef>
            </a:pPr>
            <a:endParaRPr lang="en-US" sz="1800">
              <a:solidFill>
                <a:prstClr val="black"/>
              </a:solidFill>
              <a:latin typeface="Montserrat" pitchFamily="2" charset="0"/>
            </a:endParaRPr>
          </a:p>
        </p:txBody>
      </p:sp>
      <p:cxnSp>
        <p:nvCxnSpPr>
          <p:cNvPr id="5" name="Straight Connector 4">
            <a:extLst>
              <a:ext uri="{FF2B5EF4-FFF2-40B4-BE49-F238E27FC236}">
                <a16:creationId xmlns:a16="http://schemas.microsoft.com/office/drawing/2014/main" id="{FB42708B-E5F9-1B66-3246-67384780C2F4}"/>
              </a:ext>
            </a:extLst>
          </p:cNvPr>
          <p:cNvCxnSpPr>
            <a:cxnSpLocks/>
            <a:stCxn id="15" idx="3"/>
          </p:cNvCxnSpPr>
          <p:nvPr/>
        </p:nvCxnSpPr>
        <p:spPr>
          <a:xfrm>
            <a:off x="3823383" y="5142935"/>
            <a:ext cx="1635516" cy="0"/>
          </a:xfrm>
          <a:prstGeom prst="line">
            <a:avLst/>
          </a:prstGeom>
          <a:ln w="6350" cmpd="sng">
            <a:solidFill>
              <a:srgbClr val="052057"/>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90F6EDB-9B7A-5799-CE2C-883D16CEC63A}"/>
              </a:ext>
            </a:extLst>
          </p:cNvPr>
          <p:cNvCxnSpPr>
            <a:cxnSpLocks/>
            <a:stCxn id="14" idx="3"/>
          </p:cNvCxnSpPr>
          <p:nvPr/>
        </p:nvCxnSpPr>
        <p:spPr>
          <a:xfrm>
            <a:off x="3823383" y="3934667"/>
            <a:ext cx="1241339" cy="0"/>
          </a:xfrm>
          <a:prstGeom prst="line">
            <a:avLst/>
          </a:prstGeom>
          <a:ln w="6350" cmpd="sng">
            <a:solidFill>
              <a:srgbClr val="052057"/>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22F75FB-E250-7B49-388A-F1A2D754EA13}"/>
              </a:ext>
            </a:extLst>
          </p:cNvPr>
          <p:cNvCxnSpPr>
            <a:cxnSpLocks/>
            <a:stCxn id="13" idx="3"/>
          </p:cNvCxnSpPr>
          <p:nvPr/>
        </p:nvCxnSpPr>
        <p:spPr>
          <a:xfrm>
            <a:off x="3823383" y="2722044"/>
            <a:ext cx="361315" cy="0"/>
          </a:xfrm>
          <a:prstGeom prst="line">
            <a:avLst/>
          </a:prstGeom>
          <a:ln w="6350" cmpd="sng">
            <a:solidFill>
              <a:srgbClr val="052057"/>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8ACBAC6-F746-4166-47BF-E27F2B998CC9}"/>
              </a:ext>
            </a:extLst>
          </p:cNvPr>
          <p:cNvSpPr txBox="1"/>
          <p:nvPr/>
        </p:nvSpPr>
        <p:spPr>
          <a:xfrm>
            <a:off x="1783623" y="2306545"/>
            <a:ext cx="2039760" cy="830997"/>
          </a:xfrm>
          <a:prstGeom prst="rect">
            <a:avLst/>
          </a:prstGeom>
          <a:noFill/>
          <a:ln w="19050">
            <a:solidFill>
              <a:srgbClr val="052057"/>
            </a:solidFill>
          </a:ln>
        </p:spPr>
        <p:txBody>
          <a:bodyPr wrap="square" rtlCol="0" anchor="ctr">
            <a:spAutoFit/>
          </a:bodyPr>
          <a:lstStyle/>
          <a:p>
            <a:pPr algn="ctr" defTabSz="609585"/>
            <a:r>
              <a:rPr lang="en-US" sz="1600" b="1">
                <a:solidFill>
                  <a:srgbClr val="052057"/>
                </a:solidFill>
                <a:latin typeface="Montserrat" pitchFamily="2" charset="77"/>
              </a:rPr>
              <a:t>Geography: </a:t>
            </a:r>
            <a:r>
              <a:rPr lang="en-US" sz="1600">
                <a:solidFill>
                  <a:srgbClr val="052057"/>
                </a:solidFill>
                <a:latin typeface="Montserrat" pitchFamily="2" charset="77"/>
              </a:rPr>
              <a:t>Regional and National</a:t>
            </a:r>
          </a:p>
        </p:txBody>
      </p:sp>
      <p:sp>
        <p:nvSpPr>
          <p:cNvPr id="14" name="TextBox 13">
            <a:extLst>
              <a:ext uri="{FF2B5EF4-FFF2-40B4-BE49-F238E27FC236}">
                <a16:creationId xmlns:a16="http://schemas.microsoft.com/office/drawing/2014/main" id="{87DF1D9F-9588-15CC-904A-E4A43078F6ED}"/>
              </a:ext>
            </a:extLst>
          </p:cNvPr>
          <p:cNvSpPr txBox="1"/>
          <p:nvPr/>
        </p:nvSpPr>
        <p:spPr>
          <a:xfrm>
            <a:off x="1783623" y="3519168"/>
            <a:ext cx="2039760" cy="830997"/>
          </a:xfrm>
          <a:prstGeom prst="rect">
            <a:avLst/>
          </a:prstGeom>
          <a:noFill/>
          <a:ln w="19050">
            <a:solidFill>
              <a:srgbClr val="052057"/>
            </a:solidFill>
          </a:ln>
        </p:spPr>
        <p:txBody>
          <a:bodyPr wrap="square" rtlCol="0" anchor="ctr">
            <a:spAutoFit/>
          </a:bodyPr>
          <a:lstStyle/>
          <a:p>
            <a:pPr algn="ctr" defTabSz="609585"/>
            <a:r>
              <a:rPr lang="en-US" sz="1600" b="1">
                <a:solidFill>
                  <a:srgbClr val="052057"/>
                </a:solidFill>
                <a:latin typeface="Montserrat" pitchFamily="2" charset="77"/>
              </a:rPr>
              <a:t>Geography: </a:t>
            </a:r>
            <a:r>
              <a:rPr lang="en-US" sz="1600">
                <a:solidFill>
                  <a:srgbClr val="052057"/>
                </a:solidFill>
                <a:latin typeface="Montserrat" pitchFamily="2" charset="77"/>
              </a:rPr>
              <a:t>Regional</a:t>
            </a:r>
          </a:p>
          <a:p>
            <a:pPr algn="ctr" defTabSz="609585"/>
            <a:endParaRPr lang="en-US" sz="1600">
              <a:solidFill>
                <a:srgbClr val="052057"/>
              </a:solidFill>
              <a:latin typeface="Montserrat" pitchFamily="2" charset="77"/>
            </a:endParaRPr>
          </a:p>
        </p:txBody>
      </p:sp>
      <p:sp>
        <p:nvSpPr>
          <p:cNvPr id="15" name="TextBox 14">
            <a:extLst>
              <a:ext uri="{FF2B5EF4-FFF2-40B4-BE49-F238E27FC236}">
                <a16:creationId xmlns:a16="http://schemas.microsoft.com/office/drawing/2014/main" id="{9BF6C81D-7F6F-58B3-B1C3-65C51FE86B54}"/>
              </a:ext>
            </a:extLst>
          </p:cNvPr>
          <p:cNvSpPr txBox="1"/>
          <p:nvPr/>
        </p:nvSpPr>
        <p:spPr>
          <a:xfrm>
            <a:off x="1783623" y="4727436"/>
            <a:ext cx="2039760" cy="830997"/>
          </a:xfrm>
          <a:prstGeom prst="rect">
            <a:avLst/>
          </a:prstGeom>
          <a:noFill/>
          <a:ln w="19050">
            <a:solidFill>
              <a:srgbClr val="052057"/>
            </a:solidFill>
          </a:ln>
        </p:spPr>
        <p:txBody>
          <a:bodyPr wrap="square" rtlCol="0" anchor="ctr">
            <a:spAutoFit/>
          </a:bodyPr>
          <a:lstStyle/>
          <a:p>
            <a:pPr algn="ctr" defTabSz="609585"/>
            <a:r>
              <a:rPr lang="en-US" sz="1600" b="1">
                <a:solidFill>
                  <a:srgbClr val="052057"/>
                </a:solidFill>
                <a:latin typeface="Montserrat" pitchFamily="2" charset="77"/>
              </a:rPr>
              <a:t>Geography: </a:t>
            </a:r>
            <a:r>
              <a:rPr lang="en-US" sz="1600">
                <a:solidFill>
                  <a:srgbClr val="052057"/>
                </a:solidFill>
                <a:latin typeface="Montserrat" pitchFamily="2" charset="77"/>
              </a:rPr>
              <a:t>City/State</a:t>
            </a:r>
          </a:p>
          <a:p>
            <a:pPr algn="ctr" defTabSz="609585"/>
            <a:endParaRPr lang="en-US" sz="1600">
              <a:solidFill>
                <a:srgbClr val="052057"/>
              </a:solidFill>
              <a:latin typeface="Montserrat" pitchFamily="2" charset="77"/>
            </a:endParaRPr>
          </a:p>
        </p:txBody>
      </p:sp>
      <p:sp>
        <p:nvSpPr>
          <p:cNvPr id="16" name="TextBox 15">
            <a:extLst>
              <a:ext uri="{FF2B5EF4-FFF2-40B4-BE49-F238E27FC236}">
                <a16:creationId xmlns:a16="http://schemas.microsoft.com/office/drawing/2014/main" id="{1647DC2B-29D7-348F-388A-8BC981A19926}"/>
              </a:ext>
            </a:extLst>
          </p:cNvPr>
          <p:cNvSpPr txBox="1"/>
          <p:nvPr/>
        </p:nvSpPr>
        <p:spPr>
          <a:xfrm>
            <a:off x="9041885" y="2325334"/>
            <a:ext cx="2039760" cy="830997"/>
          </a:xfrm>
          <a:prstGeom prst="rect">
            <a:avLst/>
          </a:prstGeom>
          <a:noFill/>
          <a:ln w="19050">
            <a:solidFill>
              <a:srgbClr val="052057"/>
            </a:solidFill>
          </a:ln>
        </p:spPr>
        <p:txBody>
          <a:bodyPr wrap="square" rtlCol="0">
            <a:spAutoFit/>
          </a:bodyPr>
          <a:lstStyle/>
          <a:p>
            <a:pPr algn="ctr" defTabSz="609585"/>
            <a:r>
              <a:rPr lang="en-US" sz="1600" b="1">
                <a:solidFill>
                  <a:srgbClr val="052057"/>
                </a:solidFill>
                <a:latin typeface="Montserrat" pitchFamily="2" charset="77"/>
              </a:rPr>
              <a:t>Comparisons: </a:t>
            </a:r>
          </a:p>
          <a:p>
            <a:pPr algn="ctr" defTabSz="609585"/>
            <a:r>
              <a:rPr lang="en-US" sz="1600">
                <a:solidFill>
                  <a:srgbClr val="052057"/>
                </a:solidFill>
                <a:latin typeface="Montserrat" pitchFamily="2" charset="77"/>
              </a:rPr>
              <a:t>National General Industry;</a:t>
            </a:r>
          </a:p>
        </p:txBody>
      </p:sp>
      <p:sp>
        <p:nvSpPr>
          <p:cNvPr id="17" name="TextBox 16">
            <a:extLst>
              <a:ext uri="{FF2B5EF4-FFF2-40B4-BE49-F238E27FC236}">
                <a16:creationId xmlns:a16="http://schemas.microsoft.com/office/drawing/2014/main" id="{8D6C0CD0-9E84-50D6-2A7E-1E822EC5442D}"/>
              </a:ext>
            </a:extLst>
          </p:cNvPr>
          <p:cNvSpPr txBox="1"/>
          <p:nvPr/>
        </p:nvSpPr>
        <p:spPr>
          <a:xfrm>
            <a:off x="9041885" y="3533601"/>
            <a:ext cx="2039760" cy="830997"/>
          </a:xfrm>
          <a:prstGeom prst="rect">
            <a:avLst/>
          </a:prstGeom>
          <a:noFill/>
          <a:ln w="19050">
            <a:solidFill>
              <a:srgbClr val="052057"/>
            </a:solidFill>
          </a:ln>
        </p:spPr>
        <p:txBody>
          <a:bodyPr wrap="square" rtlCol="0">
            <a:spAutoFit/>
          </a:bodyPr>
          <a:lstStyle/>
          <a:p>
            <a:pPr algn="ctr" defTabSz="609585"/>
            <a:r>
              <a:rPr lang="en-US" sz="1600" b="1">
                <a:solidFill>
                  <a:srgbClr val="052057"/>
                </a:solidFill>
                <a:latin typeface="Montserrat" pitchFamily="2" charset="77"/>
              </a:rPr>
              <a:t>Comparisons: </a:t>
            </a:r>
            <a:r>
              <a:rPr lang="en-US" sz="1600">
                <a:solidFill>
                  <a:srgbClr val="052057"/>
                </a:solidFill>
                <a:latin typeface="Montserrat" pitchFamily="2" charset="77"/>
              </a:rPr>
              <a:t>Local/Regional General Industry</a:t>
            </a:r>
            <a:endParaRPr lang="en-US" sz="1600">
              <a:solidFill>
                <a:srgbClr val="052057"/>
              </a:solidFill>
              <a:highlight>
                <a:srgbClr val="FFFF00"/>
              </a:highlight>
              <a:latin typeface="Montserrat" pitchFamily="2" charset="77"/>
            </a:endParaRPr>
          </a:p>
        </p:txBody>
      </p:sp>
      <p:sp>
        <p:nvSpPr>
          <p:cNvPr id="18" name="TextBox 17">
            <a:extLst>
              <a:ext uri="{FF2B5EF4-FFF2-40B4-BE49-F238E27FC236}">
                <a16:creationId xmlns:a16="http://schemas.microsoft.com/office/drawing/2014/main" id="{E7E1C15A-F242-F9F0-0931-3465FF5A133D}"/>
              </a:ext>
            </a:extLst>
          </p:cNvPr>
          <p:cNvSpPr txBox="1"/>
          <p:nvPr/>
        </p:nvSpPr>
        <p:spPr>
          <a:xfrm>
            <a:off x="9037435" y="4729844"/>
            <a:ext cx="2039760" cy="830997"/>
          </a:xfrm>
          <a:prstGeom prst="rect">
            <a:avLst/>
          </a:prstGeom>
          <a:noFill/>
          <a:ln w="19050">
            <a:solidFill>
              <a:srgbClr val="052057"/>
            </a:solidFill>
          </a:ln>
        </p:spPr>
        <p:txBody>
          <a:bodyPr wrap="square" rtlCol="0">
            <a:spAutoFit/>
          </a:bodyPr>
          <a:lstStyle/>
          <a:p>
            <a:pPr algn="ctr" defTabSz="609585"/>
            <a:r>
              <a:rPr lang="en-US" sz="1600" b="1">
                <a:solidFill>
                  <a:srgbClr val="052057"/>
                </a:solidFill>
                <a:latin typeface="Montserrat" pitchFamily="2" charset="77"/>
              </a:rPr>
              <a:t>Comparisons: </a:t>
            </a:r>
            <a:r>
              <a:rPr lang="en-US" sz="1600">
                <a:solidFill>
                  <a:srgbClr val="052057"/>
                </a:solidFill>
                <a:latin typeface="Montserrat" pitchFamily="2" charset="77"/>
              </a:rPr>
              <a:t>Local/Regional General Industry</a:t>
            </a:r>
          </a:p>
        </p:txBody>
      </p:sp>
      <p:sp>
        <p:nvSpPr>
          <p:cNvPr id="20" name="Arrow: Down 19">
            <a:extLst>
              <a:ext uri="{FF2B5EF4-FFF2-40B4-BE49-F238E27FC236}">
                <a16:creationId xmlns:a16="http://schemas.microsoft.com/office/drawing/2014/main" id="{74258E62-50F3-9F98-275C-8C5AB34B01CD}"/>
              </a:ext>
            </a:extLst>
          </p:cNvPr>
          <p:cNvSpPr/>
          <p:nvPr/>
        </p:nvSpPr>
        <p:spPr>
          <a:xfrm rot="10800000">
            <a:off x="424032" y="1780482"/>
            <a:ext cx="992909" cy="3852613"/>
          </a:xfrm>
          <a:prstGeom prst="downArrow">
            <a:avLst>
              <a:gd name="adj1" fmla="val 50000"/>
              <a:gd name="adj2" fmla="val 96242"/>
            </a:avLst>
          </a:prstGeom>
          <a:solidFill>
            <a:srgbClr val="052057"/>
          </a:solidFill>
          <a:ln w="19050">
            <a:noFill/>
          </a:ln>
          <a:effectLst/>
        </p:spPr>
        <p:style>
          <a:lnRef idx="1">
            <a:schemeClr val="accent1"/>
          </a:lnRef>
          <a:fillRef idx="3">
            <a:schemeClr val="accent1"/>
          </a:fillRef>
          <a:effectRef idx="2">
            <a:schemeClr val="accent1"/>
          </a:effectRef>
          <a:fontRef idx="minor">
            <a:schemeClr val="lt1"/>
          </a:fontRef>
        </p:style>
        <p:txBody>
          <a:bodyPr vert="vert" rtlCol="0" anchor="ctr"/>
          <a:lstStyle/>
          <a:p>
            <a:pPr algn="ctr" defTabSz="609585"/>
            <a:r>
              <a:rPr lang="en-US" sz="2400">
                <a:solidFill>
                  <a:prstClr val="white"/>
                </a:solidFill>
                <a:latin typeface="Montserrat" pitchFamily="2" charset="77"/>
              </a:rPr>
              <a:t>Complexity</a:t>
            </a:r>
          </a:p>
        </p:txBody>
      </p:sp>
      <p:cxnSp>
        <p:nvCxnSpPr>
          <p:cNvPr id="29" name="Straight Connector 28">
            <a:extLst>
              <a:ext uri="{FF2B5EF4-FFF2-40B4-BE49-F238E27FC236}">
                <a16:creationId xmlns:a16="http://schemas.microsoft.com/office/drawing/2014/main" id="{0AB2CE35-ACAC-6D3E-D0EC-1741B3C66785}"/>
              </a:ext>
            </a:extLst>
          </p:cNvPr>
          <p:cNvCxnSpPr>
            <a:cxnSpLocks/>
            <a:endCxn id="18" idx="1"/>
          </p:cNvCxnSpPr>
          <p:nvPr/>
        </p:nvCxnSpPr>
        <p:spPr>
          <a:xfrm flipV="1">
            <a:off x="7306034" y="5145343"/>
            <a:ext cx="1731401" cy="15388"/>
          </a:xfrm>
          <a:prstGeom prst="line">
            <a:avLst/>
          </a:prstGeom>
          <a:ln w="6350" cmpd="sng">
            <a:solidFill>
              <a:srgbClr val="052057"/>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9210F4C-8716-BDE2-8A73-C98E2E0C5B7A}"/>
              </a:ext>
            </a:extLst>
          </p:cNvPr>
          <p:cNvCxnSpPr>
            <a:cxnSpLocks/>
          </p:cNvCxnSpPr>
          <p:nvPr/>
        </p:nvCxnSpPr>
        <p:spPr>
          <a:xfrm>
            <a:off x="7700211" y="3934661"/>
            <a:ext cx="1337224" cy="0"/>
          </a:xfrm>
          <a:prstGeom prst="line">
            <a:avLst/>
          </a:prstGeom>
          <a:ln w="6350" cmpd="sng">
            <a:solidFill>
              <a:srgbClr val="052057"/>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C1E84E-48B5-BB9C-AB71-3A73C94AD4CD}"/>
              </a:ext>
            </a:extLst>
          </p:cNvPr>
          <p:cNvCxnSpPr>
            <a:cxnSpLocks/>
          </p:cNvCxnSpPr>
          <p:nvPr/>
        </p:nvCxnSpPr>
        <p:spPr>
          <a:xfrm>
            <a:off x="8548152" y="2710049"/>
            <a:ext cx="470865" cy="0"/>
          </a:xfrm>
          <a:prstGeom prst="line">
            <a:avLst/>
          </a:prstGeom>
          <a:ln w="6350" cmpd="sng">
            <a:solidFill>
              <a:srgbClr val="052057"/>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754F5D7E-8C10-AB66-7777-4978C1223FC7}"/>
              </a:ext>
            </a:extLst>
          </p:cNvPr>
          <p:cNvSpPr txBox="1"/>
          <p:nvPr/>
        </p:nvSpPr>
        <p:spPr>
          <a:xfrm>
            <a:off x="5567326" y="4726044"/>
            <a:ext cx="1646429" cy="584775"/>
          </a:xfrm>
          <a:prstGeom prst="rect">
            <a:avLst/>
          </a:prstGeom>
          <a:solidFill>
            <a:schemeClr val="bg1"/>
          </a:solidFill>
          <a:ln>
            <a:solidFill>
              <a:srgbClr val="052057"/>
            </a:solidFill>
          </a:ln>
        </p:spPr>
        <p:txBody>
          <a:bodyPr wrap="square">
            <a:spAutoFit/>
          </a:bodyPr>
          <a:lstStyle/>
          <a:p>
            <a:pPr algn="ctr" defTabSz="609585"/>
            <a:r>
              <a:rPr lang="en-US" sz="1600" b="1">
                <a:solidFill>
                  <a:srgbClr val="052057"/>
                </a:solidFill>
                <a:latin typeface="Montserrat" pitchFamily="2" charset="0"/>
              </a:rPr>
              <a:t>Support and</a:t>
            </a:r>
          </a:p>
          <a:p>
            <a:pPr algn="ctr" defTabSz="609585"/>
            <a:r>
              <a:rPr lang="en-US" sz="1600" b="1">
                <a:solidFill>
                  <a:srgbClr val="052057"/>
                </a:solidFill>
                <a:latin typeface="Montserrat" pitchFamily="2" charset="0"/>
              </a:rPr>
              <a:t>Operations</a:t>
            </a:r>
          </a:p>
        </p:txBody>
      </p:sp>
    </p:spTree>
    <p:extLst>
      <p:ext uri="{BB962C8B-B14F-4D97-AF65-F5344CB8AC3E}">
        <p14:creationId xmlns:p14="http://schemas.microsoft.com/office/powerpoint/2010/main" val="303229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0184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srgbClr val="052057"/>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3" y="131944"/>
            <a:ext cx="3711272" cy="461665"/>
          </a:xfrm>
          <a:prstGeom prst="rect">
            <a:avLst/>
          </a:prstGeom>
          <a:noFill/>
        </p:spPr>
        <p:txBody>
          <a:bodyPr wrap="none" rtlCol="0">
            <a:spAutoFit/>
          </a:bodyPr>
          <a:lstStyle/>
          <a:p>
            <a:pPr defTabSz="609570"/>
            <a:r>
              <a:rPr lang="en-US" sz="2400" b="1">
                <a:solidFill>
                  <a:srgbClr val="052057"/>
                </a:solidFill>
                <a:latin typeface="Montserrat" pitchFamily="2" charset="0"/>
              </a:rPr>
              <a:t>Academic Peer Group</a:t>
            </a:r>
          </a:p>
        </p:txBody>
      </p:sp>
      <p:sp>
        <p:nvSpPr>
          <p:cNvPr id="3" name="Subtitle 3">
            <a:extLst>
              <a:ext uri="{FF2B5EF4-FFF2-40B4-BE49-F238E27FC236}">
                <a16:creationId xmlns:a16="http://schemas.microsoft.com/office/drawing/2014/main" id="{FE737C8F-626D-3C1B-0A97-6D040ED0646E}"/>
              </a:ext>
            </a:extLst>
          </p:cNvPr>
          <p:cNvSpPr txBox="1">
            <a:spLocks/>
          </p:cNvSpPr>
          <p:nvPr/>
        </p:nvSpPr>
        <p:spPr>
          <a:xfrm>
            <a:off x="1777964" y="897432"/>
            <a:ext cx="9600861" cy="75000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400">
                <a:solidFill>
                  <a:srgbClr val="052057"/>
                </a:solidFill>
                <a:latin typeface="Calibri" panose="020F0502020204030204"/>
              </a:rPr>
              <a:t>Relevant academic peers were selected based on standard criteria.  Based on discussion with SLG in meeting 3/13/2023</a:t>
            </a:r>
            <a:endParaRPr lang="en-US" sz="2400">
              <a:solidFill>
                <a:srgbClr val="052057"/>
              </a:solidFill>
              <a:latin typeface="Montserrat" pitchFamily="2" charset="0"/>
            </a:endParaRPr>
          </a:p>
        </p:txBody>
      </p:sp>
      <p:sp>
        <p:nvSpPr>
          <p:cNvPr id="10" name="TextBox 9">
            <a:extLst>
              <a:ext uri="{FF2B5EF4-FFF2-40B4-BE49-F238E27FC236}">
                <a16:creationId xmlns:a16="http://schemas.microsoft.com/office/drawing/2014/main" id="{FAD039E0-E593-9107-14C5-0D6FA98EE7F6}"/>
              </a:ext>
            </a:extLst>
          </p:cNvPr>
          <p:cNvSpPr txBox="1"/>
          <p:nvPr/>
        </p:nvSpPr>
        <p:spPr>
          <a:xfrm>
            <a:off x="470620" y="2081248"/>
            <a:ext cx="11433717" cy="3436325"/>
          </a:xfrm>
          <a:prstGeom prst="rect">
            <a:avLst/>
          </a:prstGeom>
          <a:noFill/>
          <a:ln>
            <a:solidFill>
              <a:srgbClr val="052057"/>
            </a:solidFill>
          </a:ln>
        </p:spPr>
        <p:txBody>
          <a:bodyPr wrap="square" rtlCol="0">
            <a:spAutoFit/>
          </a:bodyPr>
          <a:lstStyle/>
          <a:p>
            <a:pPr defTabSz="609585">
              <a:spcAft>
                <a:spcPts val="800"/>
              </a:spcAft>
            </a:pPr>
            <a:r>
              <a:rPr lang="en-US" sz="2133" b="1">
                <a:solidFill>
                  <a:srgbClr val="052057"/>
                </a:solidFill>
                <a:latin typeface="Montserrat" pitchFamily="2" charset="77"/>
              </a:rPr>
              <a:t>R1+R2 Institutions (279)</a:t>
            </a:r>
          </a:p>
          <a:p>
            <a:pPr defTabSz="609585">
              <a:spcAft>
                <a:spcPts val="800"/>
              </a:spcAft>
            </a:pPr>
            <a:r>
              <a:rPr lang="en-US" sz="2133">
                <a:solidFill>
                  <a:srgbClr val="052057"/>
                </a:solidFill>
                <a:latin typeface="Montserrat" pitchFamily="2" charset="77"/>
              </a:rPr>
              <a:t>		</a:t>
            </a:r>
            <a:r>
              <a:rPr lang="en-US" sz="2133" b="1">
                <a:solidFill>
                  <a:srgbClr val="052057"/>
                </a:solidFill>
                <a:latin typeface="Montserrat" pitchFamily="2" charset="77"/>
              </a:rPr>
              <a:t>R1 (146)</a:t>
            </a:r>
          </a:p>
          <a:p>
            <a:pPr defTabSz="609585">
              <a:spcAft>
                <a:spcPts val="800"/>
              </a:spcAft>
            </a:pPr>
            <a:r>
              <a:rPr lang="en-US" sz="2133" b="1">
                <a:solidFill>
                  <a:srgbClr val="052057"/>
                </a:solidFill>
                <a:latin typeface="Montserrat" pitchFamily="2" charset="77"/>
              </a:rPr>
              <a:t>			R2 Public (107)</a:t>
            </a:r>
          </a:p>
          <a:p>
            <a:pPr defTabSz="609585">
              <a:spcAft>
                <a:spcPts val="800"/>
              </a:spcAft>
            </a:pPr>
            <a:r>
              <a:rPr lang="en-US" sz="2133">
                <a:solidFill>
                  <a:srgbClr val="052057"/>
                </a:solidFill>
                <a:latin typeface="Montserrat" pitchFamily="2" charset="77"/>
              </a:rPr>
              <a:t>				</a:t>
            </a:r>
            <a:r>
              <a:rPr lang="en-US" sz="2133" b="1">
                <a:solidFill>
                  <a:srgbClr val="052057"/>
                </a:solidFill>
                <a:latin typeface="Montserrat" pitchFamily="2" charset="77"/>
              </a:rPr>
              <a:t>High Undergraduate (82)</a:t>
            </a:r>
          </a:p>
          <a:p>
            <a:pPr marL="2438339" lvl="4" defTabSz="609585">
              <a:spcAft>
                <a:spcPts val="800"/>
              </a:spcAft>
            </a:pPr>
            <a:r>
              <a:rPr lang="en-US" sz="2133" b="1">
                <a:solidFill>
                  <a:srgbClr val="052057"/>
                </a:solidFill>
                <a:latin typeface="Montserrat" pitchFamily="2" charset="77"/>
              </a:rPr>
              <a:t>	Adjustments (58)</a:t>
            </a:r>
          </a:p>
          <a:p>
            <a:pPr marL="4038499" lvl="6" indent="-380990" defTabSz="609585">
              <a:spcAft>
                <a:spcPts val="800"/>
              </a:spcAft>
              <a:buFont typeface="Arial" panose="020B0604020202020204" pitchFamily="34" charset="0"/>
              <a:buChar char="•"/>
            </a:pPr>
            <a:r>
              <a:rPr lang="en-US" sz="2133">
                <a:solidFill>
                  <a:srgbClr val="052057"/>
                </a:solidFill>
                <a:latin typeface="Montserrat" pitchFamily="2" charset="77"/>
              </a:rPr>
              <a:t>Exclude enrollment &gt;50K (total) and other outliers</a:t>
            </a:r>
          </a:p>
          <a:p>
            <a:pPr marL="4038499" lvl="6" indent="-380990" defTabSz="609585">
              <a:spcAft>
                <a:spcPts val="800"/>
              </a:spcAft>
              <a:buFont typeface="Arial" panose="020B0604020202020204" pitchFamily="34" charset="0"/>
              <a:buChar char="•"/>
            </a:pPr>
            <a:r>
              <a:rPr lang="en-US" sz="2133">
                <a:solidFill>
                  <a:srgbClr val="052057"/>
                </a:solidFill>
                <a:latin typeface="Montserrat" pitchFamily="2" charset="77"/>
              </a:rPr>
              <a:t>Exclude Pacific, New England, and Mid-Atlantic</a:t>
            </a:r>
          </a:p>
          <a:p>
            <a:pPr marL="4038499" lvl="6" indent="-380990" defTabSz="609585">
              <a:spcAft>
                <a:spcPts val="800"/>
              </a:spcAft>
              <a:buFont typeface="Arial" panose="020B0604020202020204" pitchFamily="34" charset="0"/>
              <a:buChar char="•"/>
            </a:pPr>
            <a:r>
              <a:rPr lang="en-US" sz="2133">
                <a:solidFill>
                  <a:srgbClr val="052057"/>
                </a:solidFill>
                <a:latin typeface="Montserrat" pitchFamily="2" charset="77"/>
              </a:rPr>
              <a:t>Adjust to add back peer 20 schools</a:t>
            </a:r>
          </a:p>
        </p:txBody>
      </p:sp>
      <p:pic>
        <p:nvPicPr>
          <p:cNvPr id="11" name="Picture 2" descr="View 2022 logo">
            <a:extLst>
              <a:ext uri="{FF2B5EF4-FFF2-40B4-BE49-F238E27FC236}">
                <a16:creationId xmlns:a16="http://schemas.microsoft.com/office/drawing/2014/main" id="{213D3367-76B4-4B94-49F9-6DA3DD707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16" y="1124683"/>
            <a:ext cx="1276069" cy="29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9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0184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1749197" cy="461665"/>
          </a:xfrm>
          <a:prstGeom prst="rect">
            <a:avLst/>
          </a:prstGeom>
          <a:noFill/>
        </p:spPr>
        <p:txBody>
          <a:bodyPr wrap="none" rtlCol="0">
            <a:spAutoFit/>
          </a:bodyPr>
          <a:lstStyle/>
          <a:p>
            <a:pPr defTabSz="609570"/>
            <a:r>
              <a:rPr lang="en-US" sz="2400" b="1">
                <a:solidFill>
                  <a:srgbClr val="001847"/>
                </a:solidFill>
                <a:latin typeface="Montserrat" pitchFamily="2" charset="0"/>
              </a:rPr>
              <a:t>Examples</a:t>
            </a:r>
          </a:p>
        </p:txBody>
      </p:sp>
      <p:graphicFrame>
        <p:nvGraphicFramePr>
          <p:cNvPr id="14" name="Table 13">
            <a:extLst>
              <a:ext uri="{FF2B5EF4-FFF2-40B4-BE49-F238E27FC236}">
                <a16:creationId xmlns:a16="http://schemas.microsoft.com/office/drawing/2014/main" id="{ED490127-444F-A8E2-6283-5532058EA875}"/>
              </a:ext>
            </a:extLst>
          </p:cNvPr>
          <p:cNvGraphicFramePr>
            <a:graphicFrameLocks noGrp="1"/>
          </p:cNvGraphicFramePr>
          <p:nvPr>
            <p:extLst>
              <p:ext uri="{D42A27DB-BD31-4B8C-83A1-F6EECF244321}">
                <p14:modId xmlns:p14="http://schemas.microsoft.com/office/powerpoint/2010/main" val="332601743"/>
              </p:ext>
            </p:extLst>
          </p:nvPr>
        </p:nvGraphicFramePr>
        <p:xfrm>
          <a:off x="585220" y="3786495"/>
          <a:ext cx="11031456" cy="2376295"/>
        </p:xfrm>
        <a:graphic>
          <a:graphicData uri="http://schemas.openxmlformats.org/drawingml/2006/table">
            <a:tbl>
              <a:tblPr/>
              <a:tblGrid>
                <a:gridCol w="2941899">
                  <a:extLst>
                    <a:ext uri="{9D8B030D-6E8A-4147-A177-3AD203B41FA5}">
                      <a16:colId xmlns:a16="http://schemas.microsoft.com/office/drawing/2014/main" val="438523550"/>
                    </a:ext>
                  </a:extLst>
                </a:gridCol>
                <a:gridCol w="3080084">
                  <a:extLst>
                    <a:ext uri="{9D8B030D-6E8A-4147-A177-3AD203B41FA5}">
                      <a16:colId xmlns:a16="http://schemas.microsoft.com/office/drawing/2014/main" val="3354324797"/>
                    </a:ext>
                  </a:extLst>
                </a:gridCol>
                <a:gridCol w="462929">
                  <a:extLst>
                    <a:ext uri="{9D8B030D-6E8A-4147-A177-3AD203B41FA5}">
                      <a16:colId xmlns:a16="http://schemas.microsoft.com/office/drawing/2014/main" val="1002997493"/>
                    </a:ext>
                  </a:extLst>
                </a:gridCol>
                <a:gridCol w="637100">
                  <a:extLst>
                    <a:ext uri="{9D8B030D-6E8A-4147-A177-3AD203B41FA5}">
                      <a16:colId xmlns:a16="http://schemas.microsoft.com/office/drawing/2014/main" val="1707603146"/>
                    </a:ext>
                  </a:extLst>
                </a:gridCol>
                <a:gridCol w="325427">
                  <a:extLst>
                    <a:ext uri="{9D8B030D-6E8A-4147-A177-3AD203B41FA5}">
                      <a16:colId xmlns:a16="http://schemas.microsoft.com/office/drawing/2014/main" val="1567086707"/>
                    </a:ext>
                  </a:extLst>
                </a:gridCol>
                <a:gridCol w="522513">
                  <a:extLst>
                    <a:ext uri="{9D8B030D-6E8A-4147-A177-3AD203B41FA5}">
                      <a16:colId xmlns:a16="http://schemas.microsoft.com/office/drawing/2014/main" val="1110980870"/>
                    </a:ext>
                  </a:extLst>
                </a:gridCol>
                <a:gridCol w="485847">
                  <a:extLst>
                    <a:ext uri="{9D8B030D-6E8A-4147-A177-3AD203B41FA5}">
                      <a16:colId xmlns:a16="http://schemas.microsoft.com/office/drawing/2014/main" val="2030377435"/>
                    </a:ext>
                  </a:extLst>
                </a:gridCol>
                <a:gridCol w="375844">
                  <a:extLst>
                    <a:ext uri="{9D8B030D-6E8A-4147-A177-3AD203B41FA5}">
                      <a16:colId xmlns:a16="http://schemas.microsoft.com/office/drawing/2014/main" val="2507110789"/>
                    </a:ext>
                  </a:extLst>
                </a:gridCol>
                <a:gridCol w="733353">
                  <a:extLst>
                    <a:ext uri="{9D8B030D-6E8A-4147-A177-3AD203B41FA5}">
                      <a16:colId xmlns:a16="http://schemas.microsoft.com/office/drawing/2014/main" val="3516103707"/>
                    </a:ext>
                  </a:extLst>
                </a:gridCol>
                <a:gridCol w="623351">
                  <a:extLst>
                    <a:ext uri="{9D8B030D-6E8A-4147-A177-3AD203B41FA5}">
                      <a16:colId xmlns:a16="http://schemas.microsoft.com/office/drawing/2014/main" val="3006312243"/>
                    </a:ext>
                  </a:extLst>
                </a:gridCol>
                <a:gridCol w="843109">
                  <a:extLst>
                    <a:ext uri="{9D8B030D-6E8A-4147-A177-3AD203B41FA5}">
                      <a16:colId xmlns:a16="http://schemas.microsoft.com/office/drawing/2014/main" val="4212370659"/>
                    </a:ext>
                  </a:extLst>
                </a:gridCol>
              </a:tblGrid>
              <a:tr h="21590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rPr>
                        <a:t>Dept 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Market Def.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2720571318"/>
                  </a:ext>
                </a:extLst>
              </a:tr>
              <a:tr h="217295">
                <a:tc>
                  <a:txBody>
                    <a:bodyPr/>
                    <a:lstStyle/>
                    <a:p>
                      <a:pPr algn="l" fontAlgn="t"/>
                      <a:r>
                        <a:rPr lang="en-US" sz="1300" b="0" i="0" u="none" strike="noStrike">
                          <a:effectLst/>
                          <a:latin typeface="Arial" panose="020B0604020202020204" pitchFamily="34" charset="0"/>
                        </a:rPr>
                        <a:t>Administration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solidFill>
                            <a:srgbClr val="FF0000"/>
                          </a:solidFill>
                          <a:effectLst/>
                          <a:latin typeface="Arial" panose="020B0604020202020204" pitchFamily="34" charset="0"/>
                        </a:rPr>
                        <a:t>Higher Ed &amp; General Industry Blend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3</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3</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32287414"/>
                  </a:ext>
                </a:extLst>
              </a:tr>
              <a:tr h="215900">
                <a:tc>
                  <a:txBody>
                    <a:bodyPr/>
                    <a:lstStyle/>
                    <a:p>
                      <a:pPr algn="l" fontAlgn="t"/>
                      <a:r>
                        <a:rPr lang="en-US" sz="1300" b="0" i="0" u="none" strike="noStrike">
                          <a:effectLst/>
                          <a:latin typeface="Arial" panose="020B0604020202020204" pitchFamily="34" charset="0"/>
                        </a:rPr>
                        <a:t>Communications and Marketing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3374334"/>
                  </a:ext>
                </a:extLst>
              </a:tr>
              <a:tr h="215900">
                <a:tc>
                  <a:txBody>
                    <a:bodyPr/>
                    <a:lstStyle/>
                    <a:p>
                      <a:pPr algn="l" fontAlgn="t"/>
                      <a:r>
                        <a:rPr lang="en-US" sz="1300" b="0" i="0" u="none" strike="noStrike">
                          <a:effectLst/>
                          <a:latin typeface="Arial" panose="020B0604020202020204" pitchFamily="34" charset="0"/>
                        </a:rPr>
                        <a:t>Education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Higher Ed Only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5</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8894766"/>
                  </a:ext>
                </a:extLst>
              </a:tr>
              <a:tr h="215900">
                <a:tc>
                  <a:txBody>
                    <a:bodyPr/>
                    <a:lstStyle/>
                    <a:p>
                      <a:pPr algn="l" fontAlgn="t"/>
                      <a:r>
                        <a:rPr lang="en-US" sz="1300" b="0" i="0" u="none" strike="noStrike">
                          <a:effectLst/>
                          <a:latin typeface="Arial" panose="020B0604020202020204" pitchFamily="34" charset="0"/>
                        </a:rPr>
                        <a:t>Facilities Operations</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23300518"/>
                  </a:ext>
                </a:extLst>
              </a:tr>
              <a:tr h="215900">
                <a:tc>
                  <a:txBody>
                    <a:bodyPr/>
                    <a:lstStyle/>
                    <a:p>
                      <a:pPr algn="l" fontAlgn="t"/>
                      <a:r>
                        <a:rPr lang="en-US" sz="1300" b="0" i="0" u="none" strike="noStrike">
                          <a:effectLst/>
                          <a:latin typeface="Arial" panose="020B0604020202020204" pitchFamily="34" charset="0"/>
                        </a:rPr>
                        <a:t>Finance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3</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7775049"/>
                  </a:ext>
                </a:extLst>
              </a:tr>
              <a:tr h="215900">
                <a:tc>
                  <a:txBody>
                    <a:bodyPr/>
                    <a:lstStyle/>
                    <a:p>
                      <a:pPr algn="l" fontAlgn="t"/>
                      <a:r>
                        <a:rPr lang="en-US" sz="1300" b="0" i="0" u="none" strike="noStrike">
                          <a:effectLst/>
                          <a:latin typeface="Arial" panose="020B0604020202020204" pitchFamily="34" charset="0"/>
                        </a:rPr>
                        <a:t>Health Services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Higher Ed Only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30356690"/>
                  </a:ext>
                </a:extLst>
              </a:tr>
              <a:tr h="215900">
                <a:tc>
                  <a:txBody>
                    <a:bodyPr/>
                    <a:lstStyle/>
                    <a:p>
                      <a:pPr algn="l" fontAlgn="t"/>
                      <a:r>
                        <a:rPr lang="en-US" sz="1300" b="0" i="0" u="none" strike="noStrike">
                          <a:effectLst/>
                          <a:latin typeface="Arial" panose="020B0604020202020204" pitchFamily="34" charset="0"/>
                        </a:rPr>
                        <a:t>Information Technology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08807458"/>
                  </a:ext>
                </a:extLst>
              </a:tr>
              <a:tr h="215900">
                <a:tc>
                  <a:txBody>
                    <a:bodyPr/>
                    <a:lstStyle/>
                    <a:p>
                      <a:pPr algn="l" fontAlgn="t"/>
                      <a:r>
                        <a:rPr lang="en-US" sz="1300" b="0" i="0" u="none" strike="noStrike">
                          <a:effectLst/>
                          <a:latin typeface="Arial" panose="020B0604020202020204" pitchFamily="34" charset="0"/>
                        </a:rPr>
                        <a:t>Library and Museum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Higher Ed Only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49806831"/>
                  </a:ext>
                </a:extLst>
              </a:tr>
              <a:tr h="215900">
                <a:tc>
                  <a:txBody>
                    <a:bodyPr/>
                    <a:lstStyle/>
                    <a:p>
                      <a:pPr algn="l" fontAlgn="t"/>
                      <a:r>
                        <a:rPr lang="en-US" sz="1300" b="0" i="0" u="none" strike="noStrike">
                          <a:effectLst/>
                          <a:latin typeface="Arial" panose="020B0604020202020204" pitchFamily="34" charset="0"/>
                        </a:rPr>
                        <a:t>Research Administration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Higher Ed Only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3204091"/>
                  </a:ext>
                </a:extLst>
              </a:tr>
              <a:tr h="215900">
                <a:tc>
                  <a:txBody>
                    <a:bodyPr/>
                    <a:lstStyle/>
                    <a:p>
                      <a:pPr algn="l" fontAlgn="t"/>
                      <a:endParaRPr lang="en-US" sz="1300" b="1" i="0" u="none" strike="noStrike">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endParaRPr lang="en-US" sz="1300" b="1" i="0" u="none" strike="noStrike">
                        <a:solidFill>
                          <a:srgbClr val="FF0000"/>
                        </a:solidFill>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t"/>
                      <a:r>
                        <a:rPr lang="en-US" sz="1300" b="1" i="0" u="none" strike="noStrike">
                          <a:solidFill>
                            <a:srgbClr val="FF0000"/>
                          </a:solidFill>
                          <a:effectLst/>
                          <a:latin typeface="Arial" panose="020B0604020202020204" pitchFamily="34" charset="0"/>
                        </a:rPr>
                        <a:t>Local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gridSpan="4">
                  <a:txBody>
                    <a:bodyPr/>
                    <a:lstStyle/>
                    <a:p>
                      <a:pPr algn="ctr" fontAlgn="t"/>
                      <a:r>
                        <a:rPr lang="en-US" sz="1300" b="1" i="0" u="none" strike="noStrike">
                          <a:solidFill>
                            <a:srgbClr val="FF0000"/>
                          </a:solidFill>
                          <a:effectLst/>
                          <a:latin typeface="Arial" panose="020B0604020202020204" pitchFamily="34" charset="0"/>
                        </a:rPr>
                        <a:t>Regional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t"/>
                      <a:r>
                        <a:rPr lang="en-US" sz="1300" b="1" i="0" u="none" strike="noStrike">
                          <a:solidFill>
                            <a:srgbClr val="FF0000"/>
                          </a:solidFill>
                          <a:effectLst/>
                          <a:latin typeface="Arial" panose="020B0604020202020204" pitchFamily="34" charset="0"/>
                        </a:rPr>
                        <a:t>National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1"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938983"/>
                  </a:ext>
                </a:extLst>
              </a:tr>
            </a:tbl>
          </a:graphicData>
        </a:graphic>
      </p:graphicFrame>
      <p:graphicFrame>
        <p:nvGraphicFramePr>
          <p:cNvPr id="19" name="Table 18">
            <a:extLst>
              <a:ext uri="{FF2B5EF4-FFF2-40B4-BE49-F238E27FC236}">
                <a16:creationId xmlns:a16="http://schemas.microsoft.com/office/drawing/2014/main" id="{227BE8E0-D64C-FB8B-C0D2-007DA7C55765}"/>
              </a:ext>
            </a:extLst>
          </p:cNvPr>
          <p:cNvGraphicFramePr>
            <a:graphicFrameLocks noGrp="1"/>
          </p:cNvGraphicFramePr>
          <p:nvPr>
            <p:extLst>
              <p:ext uri="{D42A27DB-BD31-4B8C-83A1-F6EECF244321}">
                <p14:modId xmlns:p14="http://schemas.microsoft.com/office/powerpoint/2010/main" val="1129232749"/>
              </p:ext>
            </p:extLst>
          </p:nvPr>
        </p:nvGraphicFramePr>
        <p:xfrm>
          <a:off x="585221" y="1240240"/>
          <a:ext cx="11072951" cy="1930400"/>
        </p:xfrm>
        <a:graphic>
          <a:graphicData uri="http://schemas.openxmlformats.org/drawingml/2006/table">
            <a:tbl>
              <a:tblPr/>
              <a:tblGrid>
                <a:gridCol w="2782737">
                  <a:extLst>
                    <a:ext uri="{9D8B030D-6E8A-4147-A177-3AD203B41FA5}">
                      <a16:colId xmlns:a16="http://schemas.microsoft.com/office/drawing/2014/main" val="1247826937"/>
                    </a:ext>
                  </a:extLst>
                </a:gridCol>
                <a:gridCol w="3255280">
                  <a:extLst>
                    <a:ext uri="{9D8B030D-6E8A-4147-A177-3AD203B41FA5}">
                      <a16:colId xmlns:a16="http://schemas.microsoft.com/office/drawing/2014/main" val="197105772"/>
                    </a:ext>
                  </a:extLst>
                </a:gridCol>
                <a:gridCol w="586608">
                  <a:extLst>
                    <a:ext uri="{9D8B030D-6E8A-4147-A177-3AD203B41FA5}">
                      <a16:colId xmlns:a16="http://schemas.microsoft.com/office/drawing/2014/main" val="3000823131"/>
                    </a:ext>
                  </a:extLst>
                </a:gridCol>
                <a:gridCol w="546152">
                  <a:extLst>
                    <a:ext uri="{9D8B030D-6E8A-4147-A177-3AD203B41FA5}">
                      <a16:colId xmlns:a16="http://schemas.microsoft.com/office/drawing/2014/main" val="3578509226"/>
                    </a:ext>
                  </a:extLst>
                </a:gridCol>
                <a:gridCol w="576495">
                  <a:extLst>
                    <a:ext uri="{9D8B030D-6E8A-4147-A177-3AD203B41FA5}">
                      <a16:colId xmlns:a16="http://schemas.microsoft.com/office/drawing/2014/main" val="1827001513"/>
                    </a:ext>
                  </a:extLst>
                </a:gridCol>
                <a:gridCol w="566380">
                  <a:extLst>
                    <a:ext uri="{9D8B030D-6E8A-4147-A177-3AD203B41FA5}">
                      <a16:colId xmlns:a16="http://schemas.microsoft.com/office/drawing/2014/main" val="223237903"/>
                    </a:ext>
                  </a:extLst>
                </a:gridCol>
                <a:gridCol w="536323">
                  <a:extLst>
                    <a:ext uri="{9D8B030D-6E8A-4147-A177-3AD203B41FA5}">
                      <a16:colId xmlns:a16="http://schemas.microsoft.com/office/drawing/2014/main" val="4253283020"/>
                    </a:ext>
                  </a:extLst>
                </a:gridCol>
                <a:gridCol w="719604">
                  <a:extLst>
                    <a:ext uri="{9D8B030D-6E8A-4147-A177-3AD203B41FA5}">
                      <a16:colId xmlns:a16="http://schemas.microsoft.com/office/drawing/2014/main" val="1271836507"/>
                    </a:ext>
                  </a:extLst>
                </a:gridCol>
                <a:gridCol w="614183">
                  <a:extLst>
                    <a:ext uri="{9D8B030D-6E8A-4147-A177-3AD203B41FA5}">
                      <a16:colId xmlns:a16="http://schemas.microsoft.com/office/drawing/2014/main" val="3654612633"/>
                    </a:ext>
                  </a:extLst>
                </a:gridCol>
                <a:gridCol w="889189">
                  <a:extLst>
                    <a:ext uri="{9D8B030D-6E8A-4147-A177-3AD203B41FA5}">
                      <a16:colId xmlns:a16="http://schemas.microsoft.com/office/drawing/2014/main" val="776419743"/>
                    </a:ext>
                  </a:extLst>
                </a:gridCol>
              </a:tblGrid>
              <a:tr h="20320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rPr>
                        <a:t>Dept 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US" sz="1300" b="1" i="0" u="none" strike="noStrike">
                          <a:solidFill>
                            <a:srgbClr val="000000"/>
                          </a:solidFill>
                          <a:effectLst/>
                          <a:latin typeface="Arial" panose="020B0604020202020204" pitchFamily="34" charset="0"/>
                        </a:rPr>
                        <a:t>Market Def.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O2</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O3</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P1</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P2</a:t>
                      </a:r>
                    </a:p>
                  </a:txBody>
                  <a:tcPr marL="0" marR="0" marT="0" marB="0">
                    <a:lnL>
                      <a:noFill/>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P3</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M2</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M4</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Total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60043511"/>
                  </a:ext>
                </a:extLst>
              </a:tr>
              <a:tr h="215900">
                <a:tc>
                  <a:txBody>
                    <a:bodyPr/>
                    <a:lstStyle/>
                    <a:p>
                      <a:pPr algn="l" fontAlgn="t"/>
                      <a:r>
                        <a:rPr lang="en-US" sz="1300" b="0" i="0" u="none" strike="noStrike">
                          <a:effectLst/>
                          <a:latin typeface="Arial" panose="020B0604020202020204" pitchFamily="34" charset="0"/>
                        </a:rPr>
                        <a:t>Administration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5</a:t>
                      </a:r>
                    </a:p>
                  </a:txBody>
                  <a:tcPr marL="0" marR="0" marT="0" marB="0">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45678992"/>
                  </a:ext>
                </a:extLst>
              </a:tr>
              <a:tr h="215900">
                <a:tc>
                  <a:txBody>
                    <a:bodyPr/>
                    <a:lstStyle/>
                    <a:p>
                      <a:pPr algn="l" fontAlgn="t"/>
                      <a:r>
                        <a:rPr lang="en-US" sz="1300" b="0" i="0" u="none" strike="noStrike">
                          <a:effectLst/>
                          <a:latin typeface="Arial" panose="020B0604020202020204" pitchFamily="34" charset="0"/>
                        </a:rPr>
                        <a:t>Communications and Marketing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3</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09560133"/>
                  </a:ext>
                </a:extLst>
              </a:tr>
              <a:tr h="215900">
                <a:tc>
                  <a:txBody>
                    <a:bodyPr/>
                    <a:lstStyle/>
                    <a:p>
                      <a:pPr algn="l" fontAlgn="t"/>
                      <a:r>
                        <a:rPr lang="en-US" sz="1300" b="0" i="0" u="none" strike="noStrike">
                          <a:effectLst/>
                          <a:latin typeface="Arial" panose="020B0604020202020204" pitchFamily="34" charset="0"/>
                        </a:rPr>
                        <a:t>Education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Higher Ed Only</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5</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87426661"/>
                  </a:ext>
                </a:extLst>
              </a:tr>
              <a:tr h="215900">
                <a:tc>
                  <a:txBody>
                    <a:bodyPr/>
                    <a:lstStyle/>
                    <a:p>
                      <a:pPr algn="l" fontAlgn="t"/>
                      <a:r>
                        <a:rPr lang="en-US" sz="1300" b="0" i="0" u="none" strike="noStrike">
                          <a:effectLst/>
                          <a:latin typeface="Arial" panose="020B0604020202020204" pitchFamily="34" charset="0"/>
                        </a:rPr>
                        <a:t>Facilities Operations</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99973286"/>
                  </a:ext>
                </a:extLst>
              </a:tr>
              <a:tr h="215900">
                <a:tc>
                  <a:txBody>
                    <a:bodyPr/>
                    <a:lstStyle/>
                    <a:p>
                      <a:pPr algn="l" fontAlgn="t"/>
                      <a:r>
                        <a:rPr lang="en-US" sz="1300" b="0" i="0" u="none" strike="noStrike">
                          <a:effectLst/>
                          <a:latin typeface="Arial" panose="020B0604020202020204" pitchFamily="34" charset="0"/>
                        </a:rPr>
                        <a:t>Finance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98436355"/>
                  </a:ext>
                </a:extLst>
              </a:tr>
              <a:tr h="215900">
                <a:tc>
                  <a:txBody>
                    <a:bodyPr/>
                    <a:lstStyle/>
                    <a:p>
                      <a:pPr algn="l" fontAlgn="t"/>
                      <a:r>
                        <a:rPr lang="en-US" sz="1300" b="0" i="0" u="none" strike="noStrike">
                          <a:effectLst/>
                          <a:latin typeface="Arial" panose="020B0604020202020204" pitchFamily="34" charset="0"/>
                        </a:rPr>
                        <a:t>Information Technology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0" i="0" u="none" strike="noStrike">
                          <a:solidFill>
                            <a:srgbClr val="FF0000"/>
                          </a:solidFill>
                          <a:effectLst/>
                          <a:latin typeface="Arial" panose="020B0604020202020204" pitchFamily="34" charset="0"/>
                        </a:rPr>
                        <a:t>Higher Ed &amp; General Industry Blend</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a:noFill/>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t"/>
                      <a:r>
                        <a:rPr lang="en-US" sz="1300" b="0" i="0" u="none" strike="noStrike">
                          <a:effectLst/>
                          <a:latin typeface="Arial" panose="020B0604020202020204" pitchFamily="34" charset="0"/>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35386503"/>
                  </a:ext>
                </a:extLst>
              </a:tr>
              <a:tr h="215900">
                <a:tc>
                  <a:txBody>
                    <a:bodyPr/>
                    <a:lstStyle/>
                    <a:p>
                      <a:pPr algn="l" fontAlgn="t"/>
                      <a:r>
                        <a:rPr lang="en-US" sz="1300" b="0" i="0" u="none" strike="noStrike">
                          <a:effectLst/>
                          <a:latin typeface="Arial" panose="020B0604020202020204" pitchFamily="34" charset="0"/>
                        </a:rPr>
                        <a:t>Student &amp; Academic Services</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Higher Ed Only</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3</a:t>
                      </a: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04809"/>
                  </a:ext>
                </a:extLst>
              </a:tr>
              <a:tr h="215900">
                <a:tc>
                  <a:txBody>
                    <a:bodyPr/>
                    <a:lstStyle/>
                    <a:p>
                      <a:pPr algn="l" fontAlgn="t"/>
                      <a:endParaRPr lang="en-US" sz="1300" b="1" i="0" u="none" strike="noStrike">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endParaRPr lang="en-US" sz="1300" b="1" i="0" u="none" strike="noStrike">
                        <a:solidFill>
                          <a:srgbClr val="000000"/>
                        </a:solidFill>
                        <a:effectLst/>
                        <a:latin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1" i="0" u="none" strike="noStrike">
                          <a:solidFill>
                            <a:srgbClr val="FF0000"/>
                          </a:solidFill>
                          <a:effectLst/>
                          <a:latin typeface="Arial" panose="020B0604020202020204" pitchFamily="34" charset="0"/>
                        </a:rPr>
                        <a:t>Local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gridSpan="3">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1" i="0" u="none" strike="noStrike">
                          <a:solidFill>
                            <a:srgbClr val="FF0000"/>
                          </a:solidFill>
                          <a:effectLst/>
                          <a:latin typeface="Arial" panose="020B0604020202020204" pitchFamily="34" charset="0"/>
                        </a:rPr>
                        <a:t>Regional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en-US" sz="1300" b="1" i="0" u="none" strike="noStrike">
                          <a:solidFill>
                            <a:srgbClr val="FF0000"/>
                          </a:solidFill>
                          <a:effectLst/>
                          <a:latin typeface="Arial" panose="020B0604020202020204" pitchFamily="34" charset="0"/>
                        </a:rPr>
                        <a:t>National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t"/>
                      <a:endParaRPr lang="en-US" sz="1000" b="1" i="0" u="none" strike="noStrike">
                        <a:solidFill>
                          <a:srgbClr val="000000"/>
                        </a:solidFill>
                        <a:effectLst/>
                        <a:latin typeface="Arial" panose="020B0604020202020204" pitchFamily="34" charset="0"/>
                      </a:endParaRPr>
                    </a:p>
                  </a:txBody>
                  <a:tcPr marL="0" marR="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t"/>
                      <a:endParaRPr lang="en-US" sz="1300" b="1"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2150848"/>
                  </a:ext>
                </a:extLst>
              </a:tr>
            </a:tbl>
          </a:graphicData>
        </a:graphic>
      </p:graphicFrame>
    </p:spTree>
    <p:extLst>
      <p:ext uri="{BB962C8B-B14F-4D97-AF65-F5344CB8AC3E}">
        <p14:creationId xmlns:p14="http://schemas.microsoft.com/office/powerpoint/2010/main" val="419094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0184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1"/>
            <a:ext cx="12192000" cy="845261"/>
          </a:xfrm>
          <a:prstGeom prst="rect">
            <a:avLst/>
          </a:prstGeom>
          <a:solidFill>
            <a:srgbClr val="00184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prstClr val="white"/>
                </a:solidFill>
                <a:latin typeface="Helvetica" panose="020B0604020202020204" pitchFamily="34" charset="0"/>
                <a:cs typeface="Helvetica" panose="020B0604020202020204" pitchFamily="34" charset="0"/>
              </a:rPr>
              <a:t>Pay Structure Basic Principles</a:t>
            </a:r>
            <a:endParaRPr lang="en-US" sz="8000" b="1">
              <a:solidFill>
                <a:prstClr val="white"/>
              </a:solidFill>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sp>
        <p:nvSpPr>
          <p:cNvPr id="3" name="TextBox 2">
            <a:extLst>
              <a:ext uri="{FF2B5EF4-FFF2-40B4-BE49-F238E27FC236}">
                <a16:creationId xmlns:a16="http://schemas.microsoft.com/office/drawing/2014/main" id="{63593E76-FA2D-611E-C659-CEFF5279250E}"/>
              </a:ext>
            </a:extLst>
          </p:cNvPr>
          <p:cNvSpPr txBox="1"/>
          <p:nvPr/>
        </p:nvSpPr>
        <p:spPr>
          <a:xfrm>
            <a:off x="1338111" y="1806162"/>
            <a:ext cx="9753600" cy="1405513"/>
          </a:xfrm>
          <a:prstGeom prst="rect">
            <a:avLst/>
          </a:prstGeom>
          <a:noFill/>
          <a:ln>
            <a:noFill/>
          </a:ln>
        </p:spPr>
        <p:txBody>
          <a:bodyPr wrap="square" rtlCol="0">
            <a:spAutoFit/>
          </a:bodyPr>
          <a:lstStyle/>
          <a:p>
            <a:pPr marL="609585" indent="-609585" defTabSz="609585">
              <a:spcAft>
                <a:spcPts val="1600"/>
              </a:spcAft>
              <a:buFontTx/>
              <a:buAutoNum type="arabicPeriod"/>
            </a:pPr>
            <a:r>
              <a:rPr lang="en-US" sz="2400" dirty="0">
                <a:solidFill>
                  <a:srgbClr val="00548B"/>
                </a:solidFill>
                <a:latin typeface="Montserrat" pitchFamily="2" charset="0"/>
              </a:rPr>
              <a:t>Create ranges for both hiring and salary adjustment</a:t>
            </a:r>
          </a:p>
          <a:p>
            <a:pPr marL="609585" indent="-609585" defTabSz="609585">
              <a:spcAft>
                <a:spcPts val="1600"/>
              </a:spcAft>
              <a:buFontTx/>
              <a:buAutoNum type="arabicPeriod"/>
            </a:pPr>
            <a:r>
              <a:rPr lang="en-US" sz="2400" dirty="0">
                <a:solidFill>
                  <a:srgbClr val="00548B"/>
                </a:solidFill>
                <a:latin typeface="Montserrat" pitchFamily="2" charset="0"/>
              </a:rPr>
              <a:t>Pay structure will be regularly updated based on movement of the market</a:t>
            </a:r>
          </a:p>
        </p:txBody>
      </p:sp>
      <p:grpSp>
        <p:nvGrpSpPr>
          <p:cNvPr id="5" name="Group 4">
            <a:extLst>
              <a:ext uri="{FF2B5EF4-FFF2-40B4-BE49-F238E27FC236}">
                <a16:creationId xmlns:a16="http://schemas.microsoft.com/office/drawing/2014/main" id="{AA9BF13E-AF27-E553-2E78-492F6655602B}"/>
              </a:ext>
            </a:extLst>
          </p:cNvPr>
          <p:cNvGrpSpPr/>
          <p:nvPr/>
        </p:nvGrpSpPr>
        <p:grpSpPr>
          <a:xfrm>
            <a:off x="83479" y="2396042"/>
            <a:ext cx="1110004" cy="502875"/>
            <a:chOff x="10340976" y="5456604"/>
            <a:chExt cx="1149350" cy="520700"/>
          </a:xfrm>
        </p:grpSpPr>
        <p:sp>
          <p:nvSpPr>
            <p:cNvPr id="6" name="Arrow: Right 5">
              <a:extLst>
                <a:ext uri="{FF2B5EF4-FFF2-40B4-BE49-F238E27FC236}">
                  <a16:creationId xmlns:a16="http://schemas.microsoft.com/office/drawing/2014/main" id="{0639A7CA-94AF-4EEA-92F8-F4168D31F3A9}"/>
                </a:ext>
              </a:extLst>
            </p:cNvPr>
            <p:cNvSpPr/>
            <p:nvPr/>
          </p:nvSpPr>
          <p:spPr>
            <a:xfrm>
              <a:off x="10340976" y="5456604"/>
              <a:ext cx="1149350" cy="5207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pic>
          <p:nvPicPr>
            <p:cNvPr id="7" name="Picture 2" descr="View 2022 logo">
              <a:extLst>
                <a:ext uri="{FF2B5EF4-FFF2-40B4-BE49-F238E27FC236}">
                  <a16:creationId xmlns:a16="http://schemas.microsoft.com/office/drawing/2014/main" id="{0874364F-D74F-1057-4FD6-8287115F1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549" y="5605956"/>
              <a:ext cx="965200" cy="2219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191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3" y="131944"/>
            <a:ext cx="2403222" cy="461665"/>
          </a:xfrm>
          <a:prstGeom prst="rect">
            <a:avLst/>
          </a:prstGeom>
          <a:noFill/>
        </p:spPr>
        <p:txBody>
          <a:bodyPr wrap="none" rtlCol="0">
            <a:spAutoFit/>
          </a:bodyPr>
          <a:lstStyle/>
          <a:p>
            <a:pPr defTabSz="609570"/>
            <a:r>
              <a:rPr lang="en-US" sz="2400" b="1">
                <a:solidFill>
                  <a:srgbClr val="052057"/>
                </a:solidFill>
                <a:latin typeface="Montserrat" pitchFamily="2" charset="0"/>
              </a:rPr>
              <a:t>Pay Structure</a:t>
            </a:r>
          </a:p>
        </p:txBody>
      </p:sp>
      <p:graphicFrame>
        <p:nvGraphicFramePr>
          <p:cNvPr id="6" name="Table 5">
            <a:extLst>
              <a:ext uri="{FF2B5EF4-FFF2-40B4-BE49-F238E27FC236}">
                <a16:creationId xmlns:a16="http://schemas.microsoft.com/office/drawing/2014/main" id="{48CA1073-7FD5-AA5D-309B-567A5FF533EA}"/>
              </a:ext>
            </a:extLst>
          </p:cNvPr>
          <p:cNvGraphicFramePr>
            <a:graphicFrameLocks noGrp="1"/>
          </p:cNvGraphicFramePr>
          <p:nvPr/>
        </p:nvGraphicFramePr>
        <p:xfrm>
          <a:off x="184266" y="1792757"/>
          <a:ext cx="5302036" cy="4130220"/>
        </p:xfrm>
        <a:graphic>
          <a:graphicData uri="http://schemas.openxmlformats.org/drawingml/2006/table">
            <a:tbl>
              <a:tblPr firstRow="1"/>
              <a:tblGrid>
                <a:gridCol w="775909">
                  <a:extLst>
                    <a:ext uri="{9D8B030D-6E8A-4147-A177-3AD203B41FA5}">
                      <a16:colId xmlns:a16="http://schemas.microsoft.com/office/drawing/2014/main" val="472574572"/>
                    </a:ext>
                  </a:extLst>
                </a:gridCol>
                <a:gridCol w="905225">
                  <a:extLst>
                    <a:ext uri="{9D8B030D-6E8A-4147-A177-3AD203B41FA5}">
                      <a16:colId xmlns:a16="http://schemas.microsoft.com/office/drawing/2014/main" val="303582039"/>
                    </a:ext>
                  </a:extLst>
                </a:gridCol>
                <a:gridCol w="905225">
                  <a:extLst>
                    <a:ext uri="{9D8B030D-6E8A-4147-A177-3AD203B41FA5}">
                      <a16:colId xmlns:a16="http://schemas.microsoft.com/office/drawing/2014/main" val="2134070776"/>
                    </a:ext>
                  </a:extLst>
                </a:gridCol>
                <a:gridCol w="905225">
                  <a:extLst>
                    <a:ext uri="{9D8B030D-6E8A-4147-A177-3AD203B41FA5}">
                      <a16:colId xmlns:a16="http://schemas.microsoft.com/office/drawing/2014/main" val="3933814781"/>
                    </a:ext>
                  </a:extLst>
                </a:gridCol>
                <a:gridCol w="1102197">
                  <a:extLst>
                    <a:ext uri="{9D8B030D-6E8A-4147-A177-3AD203B41FA5}">
                      <a16:colId xmlns:a16="http://schemas.microsoft.com/office/drawing/2014/main" val="2199310735"/>
                    </a:ext>
                  </a:extLst>
                </a:gridCol>
                <a:gridCol w="708255">
                  <a:extLst>
                    <a:ext uri="{9D8B030D-6E8A-4147-A177-3AD203B41FA5}">
                      <a16:colId xmlns:a16="http://schemas.microsoft.com/office/drawing/2014/main" val="1202504329"/>
                    </a:ext>
                  </a:extLst>
                </a:gridCol>
              </a:tblGrid>
              <a:tr h="586329">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fontAlgn="b"/>
                      <a:r>
                        <a:rPr lang="en-US" sz="1200" b="1" i="0" u="none" strike="noStrike" dirty="0">
                          <a:solidFill>
                            <a:schemeClr val="bg1"/>
                          </a:solidFill>
                          <a:effectLst/>
                          <a:latin typeface="Montserrat" pitchFamily="2" charset="0"/>
                        </a:rPr>
                        <a:t>Grade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fontAlgn="b"/>
                      <a:r>
                        <a:rPr lang="en-US" sz="1200" u="none" strike="noStrike">
                          <a:effectLst/>
                          <a:latin typeface="Montserrat" pitchFamily="2" charset="0"/>
                        </a:rPr>
                        <a:t>Minimum (Hourly)</a:t>
                      </a:r>
                      <a:endParaRPr lang="en-US" sz="1200" b="1" i="0" u="none" strike="noStrike">
                        <a:solidFill>
                          <a:srgbClr val="000000"/>
                        </a:solidFill>
                        <a:effectLst/>
                        <a:latin typeface="Montserrat" pitchFamily="2"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fontAlgn="b"/>
                      <a:r>
                        <a:rPr lang="en-US" sz="1200" u="none" strike="noStrike">
                          <a:effectLst/>
                          <a:latin typeface="Montserrat" pitchFamily="2" charset="0"/>
                        </a:rPr>
                        <a:t>Midpoint (Hourly)</a:t>
                      </a:r>
                      <a:endParaRPr lang="en-US" sz="1200" b="1" i="0" u="none" strike="noStrike">
                        <a:solidFill>
                          <a:srgbClr val="000000"/>
                        </a:solidFill>
                        <a:effectLst/>
                        <a:latin typeface="Montserrat" pitchFamily="2"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fontAlgn="b"/>
                      <a:r>
                        <a:rPr lang="en-US" sz="1200" u="none" strike="noStrike">
                          <a:solidFill>
                            <a:schemeClr val="bg1"/>
                          </a:solidFill>
                          <a:effectLst/>
                          <a:latin typeface="Montserrat" pitchFamily="2" charset="0"/>
                        </a:rPr>
                        <a:t>Maximum (Hourly)</a:t>
                      </a:r>
                      <a:endParaRPr lang="en-US" sz="1200" b="1" i="0" u="none" strike="noStrike">
                        <a:solidFill>
                          <a:schemeClr val="bg1"/>
                        </a:solidFill>
                        <a:effectLst/>
                        <a:latin typeface="Montserrat" pitchFamily="2" charset="0"/>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fontAlgn="b"/>
                      <a:r>
                        <a:rPr lang="en-US" sz="1200" b="1" i="0" u="none" strike="noStrike">
                          <a:solidFill>
                            <a:schemeClr val="bg1"/>
                          </a:solidFill>
                          <a:effectLst/>
                          <a:latin typeface="Montserrat" pitchFamily="2" charset="0"/>
                        </a:rPr>
                        <a:t>Progression</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algn="ctr" fontAlgn="b"/>
                      <a:r>
                        <a:rPr lang="en-US" sz="1200" b="1" i="0" u="none" strike="noStrike" dirty="0">
                          <a:solidFill>
                            <a:schemeClr val="bg1"/>
                          </a:solidFill>
                          <a:effectLst/>
                          <a:latin typeface="Montserrat" pitchFamily="2" charset="0"/>
                        </a:rPr>
                        <a:t>Spread</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extLst>
                  <a:ext uri="{0D108BD9-81ED-4DB2-BD59-A6C34878D82A}">
                    <a16:rowId xmlns:a16="http://schemas.microsoft.com/office/drawing/2014/main" val="689851276"/>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1</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$14.00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$17.50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$21.00 </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4008402034"/>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2</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$15.40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$19.25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$23.10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111653799"/>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3</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$16.94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$21.18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$25.41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2450187246"/>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4</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$18.63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$23.29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$27.95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1409247362"/>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5</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$20.50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$25.62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$30.75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3302500659"/>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6</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$22.55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$28.18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$33.82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419846977"/>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7</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$24.80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$31.00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$37.20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1026708934"/>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8</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$27.28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$34.10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$40.92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3233545267"/>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9</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$30.01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$37.51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$45.02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244954380"/>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10</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$33.01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$41.26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$49.52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1897405724"/>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11</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$36.31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$45.39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$54.47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2687780936"/>
                  </a:ext>
                </a:extLst>
              </a:tr>
              <a:tr h="272607">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a:solidFill>
                            <a:srgbClr val="000000"/>
                          </a:solidFill>
                          <a:effectLst/>
                          <a:latin typeface="Montserrat" pitchFamily="2" charset="0"/>
                        </a:rPr>
                        <a:t>12</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$39.94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0000"/>
                          </a:solidFill>
                          <a:effectLst/>
                          <a:latin typeface="Montserrat" panose="00000500000000000000" pitchFamily="2" charset="0"/>
                        </a:rPr>
                        <a:t>$49.93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dirty="0">
                          <a:solidFill>
                            <a:srgbClr val="000000"/>
                          </a:solidFill>
                          <a:effectLst/>
                          <a:latin typeface="Montserrat" panose="00000500000000000000" pitchFamily="2" charset="0"/>
                        </a:rPr>
                        <a:t>$59.92 </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10%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rtl="0" fontAlgn="b"/>
                      <a:r>
                        <a:rPr lang="en-US" sz="1200" b="0" i="0" u="none" strike="noStrike">
                          <a:solidFill>
                            <a:srgbClr val="00548B"/>
                          </a:solidFill>
                          <a:effectLst/>
                          <a:latin typeface="Montserrat" panose="00000500000000000000" pitchFamily="2" charset="0"/>
                        </a:rPr>
                        <a:t>50%</a:t>
                      </a:r>
                    </a:p>
                  </a:txBody>
                  <a:tcPr marL="0" marR="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extLst>
                  <a:ext uri="{0D108BD9-81ED-4DB2-BD59-A6C34878D82A}">
                    <a16:rowId xmlns:a16="http://schemas.microsoft.com/office/drawing/2014/main" val="304872290"/>
                  </a:ext>
                </a:extLst>
              </a:tr>
              <a:tr h="272607">
                <a:tc gridSpan="6">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fontAlgn="ctr"/>
                      <a:r>
                        <a:rPr lang="en-US" sz="1200" b="0" i="0" u="none" strike="noStrike" dirty="0">
                          <a:solidFill>
                            <a:srgbClr val="000000"/>
                          </a:solidFill>
                          <a:effectLst/>
                          <a:latin typeface="Montserrat" pitchFamily="2" charset="0"/>
                        </a:rPr>
                        <a:t>(Grades are continued further as necessary.)</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548B">
                        <a:tint val="20000"/>
                      </a:srgbClr>
                    </a:solidFill>
                  </a:tcPr>
                </a:tc>
                <a:tc hMerge="1">
                  <a:txBody>
                    <a:bodyPr/>
                    <a:lstStyle/>
                    <a:p>
                      <a:pPr algn="ctr" fontAlgn="ctr"/>
                      <a:endParaRPr lang="en-US" sz="800" b="0" i="0" u="none" strike="noStrike">
                        <a:solidFill>
                          <a:srgbClr val="000000"/>
                        </a:solidFill>
                        <a:effectLst/>
                        <a:latin typeface="+mj-lt"/>
                      </a:endParaRPr>
                    </a:p>
                  </a:txBody>
                  <a:tcPr marL="0" marR="0" marT="0" marB="0" anchor="ctr"/>
                </a:tc>
                <a:tc hMerge="1">
                  <a:txBody>
                    <a:bodyPr/>
                    <a:lstStyle/>
                    <a:p>
                      <a:pPr algn="ctr" fontAlgn="ctr"/>
                      <a:endParaRPr lang="en-US" sz="800" b="0" i="0" u="none" strike="noStrike">
                        <a:solidFill>
                          <a:srgbClr val="000000"/>
                        </a:solidFill>
                        <a:effectLst/>
                        <a:latin typeface="+mj-lt"/>
                      </a:endParaRPr>
                    </a:p>
                  </a:txBody>
                  <a:tcPr marL="0" marR="0" marT="0" marB="0" anchor="ctr"/>
                </a:tc>
                <a:tc hMerge="1">
                  <a:txBody>
                    <a:bodyPr/>
                    <a:lstStyle/>
                    <a:p>
                      <a:pPr algn="ctr" fontAlgn="ctr"/>
                      <a:endParaRPr lang="en-US" sz="800" b="0" i="0" u="none" strike="noStrike">
                        <a:solidFill>
                          <a:srgbClr val="000000"/>
                        </a:solidFill>
                        <a:effectLst/>
                        <a:latin typeface="+mj-lt"/>
                      </a:endParaRPr>
                    </a:p>
                  </a:txBody>
                  <a:tcPr marL="0" marR="0" marT="0" marB="0" anchor="ctr"/>
                </a:tc>
                <a:tc hMerge="1">
                  <a:txBody>
                    <a:bodyPr/>
                    <a:lstStyle/>
                    <a:p>
                      <a:pPr algn="ctr" fontAlgn="b"/>
                      <a:endParaRPr lang="en-US" sz="800" b="0" i="0" u="none" strike="noStrike">
                        <a:solidFill>
                          <a:schemeClr val="tx1"/>
                        </a:solidFill>
                        <a:effectLst/>
                        <a:latin typeface="+mj-lt"/>
                      </a:endParaRPr>
                    </a:p>
                  </a:txBody>
                  <a:tcPr marL="0" marR="0" marT="0" marB="0" anchor="ctr"/>
                </a:tc>
                <a:tc hMerge="1">
                  <a:txBody>
                    <a:bodyPr/>
                    <a:lstStyle/>
                    <a:p>
                      <a:pPr algn="ctr" fontAlgn="b"/>
                      <a:endParaRPr lang="en-US" sz="800" b="0" i="0" u="none" strike="noStrike">
                        <a:solidFill>
                          <a:schemeClr val="tx1"/>
                        </a:solidFill>
                        <a:effectLst/>
                        <a:latin typeface="+mj-lt"/>
                      </a:endParaRPr>
                    </a:p>
                  </a:txBody>
                  <a:tcPr marL="0" marR="0" marT="0" marB="0" anchor="ctr"/>
                </a:tc>
                <a:extLst>
                  <a:ext uri="{0D108BD9-81ED-4DB2-BD59-A6C34878D82A}">
                    <a16:rowId xmlns:a16="http://schemas.microsoft.com/office/drawing/2014/main" val="1227589472"/>
                  </a:ext>
                </a:extLst>
              </a:tr>
            </a:tbl>
          </a:graphicData>
        </a:graphic>
      </p:graphicFrame>
      <p:graphicFrame>
        <p:nvGraphicFramePr>
          <p:cNvPr id="13" name="Chart 12">
            <a:extLst>
              <a:ext uri="{FF2B5EF4-FFF2-40B4-BE49-F238E27FC236}">
                <a16:creationId xmlns:a16="http://schemas.microsoft.com/office/drawing/2014/main" id="{AF6DD6C2-2EE9-C875-E2EA-28C819050728}"/>
              </a:ext>
            </a:extLst>
          </p:cNvPr>
          <p:cNvGraphicFramePr>
            <a:graphicFrameLocks/>
          </p:cNvGraphicFramePr>
          <p:nvPr/>
        </p:nvGraphicFramePr>
        <p:xfrm>
          <a:off x="5724740" y="1792757"/>
          <a:ext cx="6274753" cy="413021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F6418B33-DA88-4FC2-8567-A1044AEDC73B}"/>
              </a:ext>
            </a:extLst>
          </p:cNvPr>
          <p:cNvSpPr txBox="1"/>
          <p:nvPr/>
        </p:nvSpPr>
        <p:spPr>
          <a:xfrm>
            <a:off x="834189" y="634775"/>
            <a:ext cx="10945300" cy="704616"/>
          </a:xfrm>
          <a:prstGeom prst="rect">
            <a:avLst/>
          </a:prstGeom>
          <a:noFill/>
        </p:spPr>
        <p:txBody>
          <a:bodyPr wrap="square">
            <a:spAutoFit/>
          </a:bodyPr>
          <a:lstStyle/>
          <a:p>
            <a:pPr defTabSz="609585">
              <a:lnSpc>
                <a:spcPct val="110000"/>
              </a:lnSpc>
              <a:spcBef>
                <a:spcPts val="1333"/>
              </a:spcBef>
              <a:buClr>
                <a:srgbClr val="00548B"/>
              </a:buClr>
              <a:defRPr/>
            </a:pPr>
            <a:r>
              <a:rPr lang="en-US" sz="1867">
                <a:solidFill>
                  <a:srgbClr val="12284D"/>
                </a:solidFill>
                <a:latin typeface="Montserrat" pitchFamily="2" charset="77"/>
              </a:rPr>
              <a:t>The proposed pay grade structure is based on a standard progression of range medians and increasing widths.</a:t>
            </a:r>
          </a:p>
        </p:txBody>
      </p:sp>
    </p:spTree>
    <p:extLst>
      <p:ext uri="{BB962C8B-B14F-4D97-AF65-F5344CB8AC3E}">
        <p14:creationId xmlns:p14="http://schemas.microsoft.com/office/powerpoint/2010/main" val="376527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3498073" cy="461665"/>
          </a:xfrm>
          <a:prstGeom prst="rect">
            <a:avLst/>
          </a:prstGeom>
          <a:noFill/>
        </p:spPr>
        <p:txBody>
          <a:bodyPr wrap="none" rtlCol="0">
            <a:spAutoFit/>
          </a:bodyPr>
          <a:lstStyle/>
          <a:p>
            <a:pPr defTabSz="609570"/>
            <a:r>
              <a:rPr lang="en-US" sz="2400" b="1" dirty="0">
                <a:solidFill>
                  <a:srgbClr val="052057"/>
                </a:solidFill>
                <a:latin typeface="Montserrat" pitchFamily="2" charset="0"/>
              </a:rPr>
              <a:t>Move through grade</a:t>
            </a:r>
          </a:p>
        </p:txBody>
      </p:sp>
      <p:sp>
        <p:nvSpPr>
          <p:cNvPr id="3" name="Subtitle 2">
            <a:extLst>
              <a:ext uri="{FF2B5EF4-FFF2-40B4-BE49-F238E27FC236}">
                <a16:creationId xmlns:a16="http://schemas.microsoft.com/office/drawing/2014/main" id="{202B0C07-371B-09A9-72BC-18A9177A5382}"/>
              </a:ext>
            </a:extLst>
          </p:cNvPr>
          <p:cNvSpPr txBox="1">
            <a:spLocks/>
          </p:cNvSpPr>
          <p:nvPr/>
        </p:nvSpPr>
        <p:spPr>
          <a:xfrm>
            <a:off x="609600" y="1421000"/>
            <a:ext cx="10972800" cy="585600"/>
          </a:xfrm>
          <a:prstGeom prst="rect">
            <a:avLst/>
          </a:prstGeom>
        </p:spPr>
        <p:txBody>
          <a:bodyPr vert="horz" lIns="0" tIns="0" rIns="0" bIns="0" rtlCol="0" anchor="t" anchorCtr="0">
            <a:normAutofit/>
          </a:bodyPr>
          <a:lst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baseline="0">
                <a:solidFill>
                  <a:schemeClr val="tx2"/>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baseline="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333"/>
              </a:spcBef>
              <a:buClr>
                <a:srgbClr val="00548B"/>
              </a:buClr>
              <a:defRPr/>
            </a:pPr>
            <a:r>
              <a:rPr lang="en-US" sz="1867" dirty="0">
                <a:solidFill>
                  <a:srgbClr val="242724"/>
                </a:solidFill>
              </a:rPr>
              <a:t>Employees can move through the pay range for their role at different rates and speeds</a:t>
            </a:r>
          </a:p>
        </p:txBody>
      </p:sp>
      <p:graphicFrame>
        <p:nvGraphicFramePr>
          <p:cNvPr id="5" name="Table 4">
            <a:extLst>
              <a:ext uri="{FF2B5EF4-FFF2-40B4-BE49-F238E27FC236}">
                <a16:creationId xmlns:a16="http://schemas.microsoft.com/office/drawing/2014/main" id="{56577E19-4A1E-8BF4-E7DF-42688020466F}"/>
              </a:ext>
            </a:extLst>
          </p:cNvPr>
          <p:cNvGraphicFramePr>
            <a:graphicFrameLocks noGrp="1"/>
          </p:cNvGraphicFramePr>
          <p:nvPr>
            <p:extLst>
              <p:ext uri="{D42A27DB-BD31-4B8C-83A1-F6EECF244321}">
                <p14:modId xmlns:p14="http://schemas.microsoft.com/office/powerpoint/2010/main" val="1331954911"/>
              </p:ext>
            </p:extLst>
          </p:nvPr>
        </p:nvGraphicFramePr>
        <p:xfrm>
          <a:off x="618067" y="2281218"/>
          <a:ext cx="10972800" cy="2549018"/>
        </p:xfrm>
        <a:graphic>
          <a:graphicData uri="http://schemas.openxmlformats.org/drawingml/2006/table">
            <a:tbl>
              <a:tblPr/>
              <a:tblGrid>
                <a:gridCol w="2743200">
                  <a:extLst>
                    <a:ext uri="{9D8B030D-6E8A-4147-A177-3AD203B41FA5}">
                      <a16:colId xmlns:a16="http://schemas.microsoft.com/office/drawing/2014/main" val="3339572747"/>
                    </a:ext>
                  </a:extLst>
                </a:gridCol>
                <a:gridCol w="2743200">
                  <a:extLst>
                    <a:ext uri="{9D8B030D-6E8A-4147-A177-3AD203B41FA5}">
                      <a16:colId xmlns:a16="http://schemas.microsoft.com/office/drawing/2014/main" val="2557774647"/>
                    </a:ext>
                  </a:extLst>
                </a:gridCol>
                <a:gridCol w="2743200">
                  <a:extLst>
                    <a:ext uri="{9D8B030D-6E8A-4147-A177-3AD203B41FA5}">
                      <a16:colId xmlns:a16="http://schemas.microsoft.com/office/drawing/2014/main" val="378678585"/>
                    </a:ext>
                  </a:extLst>
                </a:gridCol>
                <a:gridCol w="2743200">
                  <a:extLst>
                    <a:ext uri="{9D8B030D-6E8A-4147-A177-3AD203B41FA5}">
                      <a16:colId xmlns:a16="http://schemas.microsoft.com/office/drawing/2014/main" val="2276974803"/>
                    </a:ext>
                  </a:extLst>
                </a:gridCol>
              </a:tblGrid>
              <a:tr h="56228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500" b="1" i="0">
                          <a:solidFill>
                            <a:srgbClr val="FFFFFF"/>
                          </a:solidFill>
                          <a:effectLst/>
                          <a:latin typeface="Montserrat" pitchFamily="2" charset="0"/>
                        </a:rPr>
                        <a:t>First Quartile​</a:t>
                      </a:r>
                      <a:endParaRPr lang="en-US" sz="1800" b="1" i="0">
                        <a:solidFill>
                          <a:srgbClr val="FFFFFF"/>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500" b="1" i="0">
                          <a:solidFill>
                            <a:srgbClr val="FFFFFF"/>
                          </a:solidFill>
                          <a:effectLst/>
                          <a:latin typeface="Montserrat" pitchFamily="2" charset="0"/>
                        </a:rPr>
                        <a:t>Second Quartile​</a:t>
                      </a:r>
                      <a:endParaRPr lang="en-US" sz="1800" b="1" i="0">
                        <a:solidFill>
                          <a:srgbClr val="FFFFFF"/>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500" b="1" i="0">
                          <a:solidFill>
                            <a:srgbClr val="FFFFFF"/>
                          </a:solidFill>
                          <a:effectLst/>
                          <a:latin typeface="Montserrat" pitchFamily="2" charset="0"/>
                        </a:rPr>
                        <a:t>Third Quartile​</a:t>
                      </a:r>
                      <a:endParaRPr lang="en-US" sz="1800" b="1" i="0">
                        <a:solidFill>
                          <a:srgbClr val="FFFFFF"/>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500" b="1" i="0">
                          <a:solidFill>
                            <a:srgbClr val="FFFFFF"/>
                          </a:solidFill>
                          <a:effectLst/>
                          <a:latin typeface="Montserrat" pitchFamily="2" charset="0"/>
                        </a:rPr>
                        <a:t>Fourth Quartile​</a:t>
                      </a:r>
                      <a:endParaRPr lang="en-US" sz="1800" b="1" i="0">
                        <a:solidFill>
                          <a:srgbClr val="FFFFFF"/>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extLst>
                  <a:ext uri="{0D108BD9-81ED-4DB2-BD59-A6C34878D82A}">
                    <a16:rowId xmlns:a16="http://schemas.microsoft.com/office/drawing/2014/main" val="1377417376"/>
                  </a:ext>
                </a:extLst>
              </a:tr>
              <a:tr h="198673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400" b="0" i="0" dirty="0">
                          <a:solidFill>
                            <a:srgbClr val="242724"/>
                          </a:solidFill>
                          <a:effectLst/>
                          <a:latin typeface="Montserrat" pitchFamily="2" charset="0"/>
                        </a:rPr>
                        <a:t>Meet minimum qualifications but require additional training and closer supervision for full proficiency.​</a:t>
                      </a:r>
                      <a:endParaRPr lang="en-US" sz="1800" b="0" i="0" dirty="0">
                        <a:solidFill>
                          <a:srgbClr val="00548B"/>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400" b="0" i="0">
                          <a:solidFill>
                            <a:srgbClr val="242724"/>
                          </a:solidFill>
                          <a:effectLst/>
                          <a:latin typeface="Montserrat" pitchFamily="2" charset="0"/>
                        </a:rPr>
                        <a:t>Experienced employees who are fully proficient and consistently meet expectations with minimal guidance.​</a:t>
                      </a:r>
                      <a:endParaRPr lang="en-US" sz="1800" b="0" i="0">
                        <a:solidFill>
                          <a:srgbClr val="00548B"/>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400" b="0" i="0" dirty="0">
                          <a:solidFill>
                            <a:srgbClr val="242724"/>
                          </a:solidFill>
                          <a:effectLst/>
                          <a:latin typeface="Montserrat" pitchFamily="2" charset="0"/>
                        </a:rPr>
                        <a:t>Well-qualified individuals (preferred qualifications) who are expected to contribute to a higher degree of proficiency</a:t>
                      </a:r>
                      <a:endParaRPr lang="en-US" sz="1800" b="0" i="0" dirty="0">
                        <a:solidFill>
                          <a:srgbClr val="00548B"/>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fontAlgn="base"/>
                      <a:r>
                        <a:rPr lang="en-US" sz="1400" b="0" i="0" dirty="0">
                          <a:solidFill>
                            <a:srgbClr val="242724"/>
                          </a:solidFill>
                          <a:effectLst/>
                          <a:latin typeface="Montserrat" pitchFamily="2" charset="0"/>
                        </a:rPr>
                        <a:t>Highly skilled and experienced employees, expected to consistently contribute at the highest level to UM.​</a:t>
                      </a:r>
                      <a:endParaRPr lang="en-US" sz="1800" b="0" i="0" dirty="0">
                        <a:solidFill>
                          <a:srgbClr val="00548B"/>
                        </a:solidFill>
                        <a:effectLst/>
                      </a:endParaRPr>
                    </a:p>
                    <a:p>
                      <a:pPr algn="ctr" fontAlgn="base"/>
                      <a:r>
                        <a:rPr lang="en-US" sz="1400" b="0" i="0" dirty="0">
                          <a:solidFill>
                            <a:srgbClr val="242724"/>
                          </a:solidFill>
                          <a:effectLst/>
                          <a:latin typeface="Montserrat" pitchFamily="2" charset="0"/>
                        </a:rPr>
                        <a:t>​</a:t>
                      </a:r>
                      <a:endParaRPr lang="en-US" sz="1800" b="0" i="0" dirty="0">
                        <a:solidFill>
                          <a:srgbClr val="00548B"/>
                        </a:solidFill>
                        <a:effectLst/>
                      </a:endParaRPr>
                    </a:p>
                    <a:p>
                      <a:pPr algn="ctr" fontAlgn="base"/>
                      <a:r>
                        <a:rPr lang="en-US" sz="1400" b="1" i="0" dirty="0">
                          <a:solidFill>
                            <a:srgbClr val="242724"/>
                          </a:solidFill>
                          <a:effectLst/>
                          <a:latin typeface="Montserrat" pitchFamily="2" charset="0"/>
                        </a:rPr>
                        <a:t>UM HR approval required.​</a:t>
                      </a:r>
                      <a:endParaRPr lang="en-US" sz="1800" b="1" i="0" dirty="0">
                        <a:solidFill>
                          <a:srgbClr val="00548B"/>
                        </a:solidFill>
                        <a:effectLst/>
                      </a:endParaRPr>
                    </a:p>
                  </a:txBody>
                  <a:tcPr marL="121920" marR="121920" marT="60960" marB="60960" anchor="ctr">
                    <a:lnL w="17774" cap="flat" cmpd="sng" algn="ctr">
                      <a:solidFill>
                        <a:srgbClr val="FFFFFF"/>
                      </a:solidFill>
                      <a:prstDash val="solid"/>
                      <a:round/>
                      <a:headEnd type="none" w="med" len="med"/>
                      <a:tailEnd type="none" w="med" len="med"/>
                    </a:lnL>
                    <a:lnR w="17774" cap="flat" cmpd="sng" algn="ctr">
                      <a:solidFill>
                        <a:srgbClr val="FFFFFF"/>
                      </a:solidFill>
                      <a:prstDash val="solid"/>
                      <a:round/>
                      <a:headEnd type="none" w="med" len="med"/>
                      <a:tailEnd type="none" w="med" len="med"/>
                    </a:lnR>
                    <a:lnT w="17774" cap="flat" cmpd="sng" algn="ctr">
                      <a:solidFill>
                        <a:srgbClr val="FFFFFF"/>
                      </a:solidFill>
                      <a:prstDash val="solid"/>
                      <a:round/>
                      <a:headEnd type="none" w="med" len="med"/>
                      <a:tailEnd type="none" w="med" len="med"/>
                    </a:lnT>
                    <a:lnB w="17774"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9EE"/>
                    </a:solidFill>
                  </a:tcPr>
                </a:tc>
                <a:extLst>
                  <a:ext uri="{0D108BD9-81ED-4DB2-BD59-A6C34878D82A}">
                    <a16:rowId xmlns:a16="http://schemas.microsoft.com/office/drawing/2014/main" val="3180406768"/>
                  </a:ext>
                </a:extLst>
              </a:tr>
            </a:tbl>
          </a:graphicData>
        </a:graphic>
      </p:graphicFrame>
      <p:sp>
        <p:nvSpPr>
          <p:cNvPr id="6" name="Arrow: Right 5">
            <a:extLst>
              <a:ext uri="{FF2B5EF4-FFF2-40B4-BE49-F238E27FC236}">
                <a16:creationId xmlns:a16="http://schemas.microsoft.com/office/drawing/2014/main" id="{B2F8728A-C33F-75B4-BCC5-51BB6CCDD3BA}"/>
              </a:ext>
            </a:extLst>
          </p:cNvPr>
          <p:cNvSpPr/>
          <p:nvPr/>
        </p:nvSpPr>
        <p:spPr>
          <a:xfrm>
            <a:off x="609600" y="4877678"/>
            <a:ext cx="10964333" cy="812780"/>
          </a:xfrm>
          <a:prstGeom prst="rightArrow">
            <a:avLst/>
          </a:prstGeom>
          <a:solidFill>
            <a:srgbClr val="052057"/>
          </a:solidFill>
          <a:ln w="9525" cap="flat" cmpd="sng" algn="ctr">
            <a:noFill/>
            <a:prstDash val="solid"/>
          </a:ln>
          <a:effectLst/>
        </p:spPr>
        <p:txBody>
          <a:bodyPr rtlCol="0" anchor="ctr"/>
          <a:lstStyle/>
          <a:p>
            <a:pPr algn="ctr" defTabSz="1219170">
              <a:defRPr/>
            </a:pPr>
            <a:r>
              <a:rPr lang="en-US" sz="1867" b="1" kern="0" dirty="0">
                <a:solidFill>
                  <a:srgbClr val="FFFFFF"/>
                </a:solidFill>
                <a:latin typeface="Montserrat"/>
              </a:rPr>
              <a:t>Progression based on applied education, experience and consistency of contribution</a:t>
            </a:r>
          </a:p>
        </p:txBody>
      </p:sp>
    </p:spTree>
    <p:extLst>
      <p:ext uri="{BB962C8B-B14F-4D97-AF65-F5344CB8AC3E}">
        <p14:creationId xmlns:p14="http://schemas.microsoft.com/office/powerpoint/2010/main" val="148054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dirty="0">
                <a:solidFill>
                  <a:prstClr val="white"/>
                </a:solidFill>
                <a:latin typeface="Helvetica" pitchFamily="2" charset="0"/>
              </a:rPr>
              <a:t>What is View2022</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6" name="Subtitle 3">
            <a:extLst>
              <a:ext uri="{FF2B5EF4-FFF2-40B4-BE49-F238E27FC236}">
                <a16:creationId xmlns:a16="http://schemas.microsoft.com/office/drawing/2014/main" id="{912C2608-0544-E87D-FC67-77AA46999158}"/>
              </a:ext>
            </a:extLst>
          </p:cNvPr>
          <p:cNvSpPr txBox="1">
            <a:spLocks/>
          </p:cNvSpPr>
          <p:nvPr/>
        </p:nvSpPr>
        <p:spPr>
          <a:xfrm>
            <a:off x="609600" y="1421000"/>
            <a:ext cx="10972800" cy="585600"/>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8820698D-2287-8922-0D7E-1DE48D5C6190}"/>
              </a:ext>
            </a:extLst>
          </p:cNvPr>
          <p:cNvSpPr txBox="1"/>
          <p:nvPr/>
        </p:nvSpPr>
        <p:spPr>
          <a:xfrm>
            <a:off x="688537" y="5639575"/>
            <a:ext cx="10814915" cy="707886"/>
          </a:xfrm>
          <a:prstGeom prst="rect">
            <a:avLst/>
          </a:prstGeom>
          <a:noFill/>
        </p:spPr>
        <p:txBody>
          <a:bodyPr wrap="square" rtlCol="0">
            <a:spAutoFit/>
          </a:bodyPr>
          <a:lstStyle/>
          <a:p>
            <a:pPr algn="ctr"/>
            <a:r>
              <a:rPr lang="en-US" sz="2000" dirty="0">
                <a:solidFill>
                  <a:srgbClr val="000000"/>
                </a:solidFill>
                <a:latin typeface="Montserrat" pitchFamily="2" charset="77"/>
              </a:rPr>
              <a:t>Focus of View2022 is to build a </a:t>
            </a:r>
            <a:r>
              <a:rPr lang="en-US" sz="2000" b="1" dirty="0">
                <a:solidFill>
                  <a:srgbClr val="FF0000"/>
                </a:solidFill>
                <a:latin typeface="Montserrat" pitchFamily="2" charset="77"/>
              </a:rPr>
              <a:t>Compensation structure </a:t>
            </a:r>
            <a:r>
              <a:rPr lang="en-US" sz="2000" dirty="0">
                <a:solidFill>
                  <a:srgbClr val="000000"/>
                </a:solidFill>
                <a:latin typeface="Montserrat" pitchFamily="2" charset="77"/>
              </a:rPr>
              <a:t>that is consistent, sustainable, repeatable, and competitive. </a:t>
            </a:r>
          </a:p>
        </p:txBody>
      </p:sp>
      <p:sp>
        <p:nvSpPr>
          <p:cNvPr id="10" name="TextBox 9">
            <a:extLst>
              <a:ext uri="{FF2B5EF4-FFF2-40B4-BE49-F238E27FC236}">
                <a16:creationId xmlns:a16="http://schemas.microsoft.com/office/drawing/2014/main" id="{CA75063F-53ED-F96D-B441-792D7CB1B64E}"/>
              </a:ext>
            </a:extLst>
          </p:cNvPr>
          <p:cNvSpPr txBox="1"/>
          <p:nvPr/>
        </p:nvSpPr>
        <p:spPr>
          <a:xfrm>
            <a:off x="544750" y="1218425"/>
            <a:ext cx="11102492" cy="1200329"/>
          </a:xfrm>
          <a:prstGeom prst="rect">
            <a:avLst/>
          </a:prstGeom>
          <a:noFill/>
        </p:spPr>
        <p:txBody>
          <a:bodyPr wrap="square" rtlCol="0">
            <a:spAutoFit/>
          </a:bodyPr>
          <a:lstStyle/>
          <a:p>
            <a:pPr defTabSz="609585">
              <a:spcAft>
                <a:spcPts val="1600"/>
              </a:spcAft>
            </a:pPr>
            <a:r>
              <a:rPr lang="en-US" sz="2400" dirty="0">
                <a:solidFill>
                  <a:srgbClr val="002060"/>
                </a:solidFill>
                <a:latin typeface="Arial" panose="020B0604020202020204" pitchFamily="34" charset="0"/>
              </a:rPr>
              <a:t>View2022 is a classification and compensation study that will look at how the University defines and groups jobs, and determines the appropriate pay for work being completed.  (Scope for </a:t>
            </a:r>
            <a:r>
              <a:rPr lang="en-US" sz="2400" b="1" dirty="0">
                <a:solidFill>
                  <a:srgbClr val="00B050"/>
                </a:solidFill>
                <a:latin typeface="Arial" panose="020B0604020202020204" pitchFamily="34" charset="0"/>
              </a:rPr>
              <a:t>Classified Staff Roles</a:t>
            </a:r>
            <a:r>
              <a:rPr lang="en-US" sz="2400" dirty="0">
                <a:solidFill>
                  <a:srgbClr val="002060"/>
                </a:solidFill>
                <a:latin typeface="Arial" panose="020B0604020202020204" pitchFamily="34" charset="0"/>
              </a:rPr>
              <a:t>)</a:t>
            </a:r>
            <a:endParaRPr lang="en-US" sz="2400" b="1" dirty="0">
              <a:solidFill>
                <a:srgbClr val="00B050"/>
              </a:solidFill>
              <a:latin typeface="Montserrat" pitchFamily="2" charset="0"/>
            </a:endParaRPr>
          </a:p>
        </p:txBody>
      </p:sp>
      <p:sp>
        <p:nvSpPr>
          <p:cNvPr id="11" name="TextBox 10">
            <a:extLst>
              <a:ext uri="{FF2B5EF4-FFF2-40B4-BE49-F238E27FC236}">
                <a16:creationId xmlns:a16="http://schemas.microsoft.com/office/drawing/2014/main" id="{8AA6C730-14BE-BF6A-BEA7-3B18F982DDA1}"/>
              </a:ext>
            </a:extLst>
          </p:cNvPr>
          <p:cNvSpPr txBox="1"/>
          <p:nvPr/>
        </p:nvSpPr>
        <p:spPr>
          <a:xfrm>
            <a:off x="544745" y="2886410"/>
            <a:ext cx="5551250" cy="2257028"/>
          </a:xfrm>
          <a:prstGeom prst="rect">
            <a:avLst/>
          </a:prstGeom>
          <a:noFill/>
          <a:ln>
            <a:solidFill>
              <a:schemeClr val="tx1"/>
            </a:solidFill>
          </a:ln>
        </p:spPr>
        <p:txBody>
          <a:bodyPr wrap="square" rtlCol="0">
            <a:spAutoFit/>
          </a:bodyPr>
          <a:lstStyle/>
          <a:p>
            <a:pPr defTabSz="609585">
              <a:spcAft>
                <a:spcPts val="1600"/>
              </a:spcAft>
            </a:pPr>
            <a:r>
              <a:rPr lang="en-US" sz="2000" b="1" dirty="0">
                <a:solidFill>
                  <a:srgbClr val="002060"/>
                </a:solidFill>
                <a:latin typeface="Montserrat" pitchFamily="2" charset="0"/>
              </a:rPr>
              <a:t>WHY NOW?</a:t>
            </a:r>
            <a:endParaRPr lang="en-US" sz="1400" b="1" dirty="0">
              <a:solidFill>
                <a:srgbClr val="002060"/>
              </a:solidFill>
              <a:latin typeface="Montserrat" pitchFamily="2" charset="0"/>
            </a:endParaRPr>
          </a:p>
          <a:p>
            <a:pPr defTabSz="609585">
              <a:spcAft>
                <a:spcPts val="1600"/>
              </a:spcAft>
            </a:pPr>
            <a:r>
              <a:rPr lang="en-US" sz="2000" dirty="0">
                <a:solidFill>
                  <a:srgbClr val="002060"/>
                </a:solidFill>
                <a:latin typeface="Arial" panose="020B0604020202020204" pitchFamily="34" charset="0"/>
              </a:rPr>
              <a:t>At the University, it has been many years since we’ve holistically reviewed our classification and compensation system. Current Structure was not producing our desired results.</a:t>
            </a:r>
          </a:p>
          <a:p>
            <a:pPr defTabSz="609585">
              <a:spcAft>
                <a:spcPts val="1600"/>
              </a:spcAft>
            </a:pPr>
            <a:endParaRPr lang="en-US" sz="1200" dirty="0">
              <a:solidFill>
                <a:srgbClr val="002060"/>
              </a:solidFill>
              <a:latin typeface="Arial" panose="020B0604020202020204" pitchFamily="34" charset="0"/>
            </a:endParaRPr>
          </a:p>
        </p:txBody>
      </p:sp>
      <p:sp>
        <p:nvSpPr>
          <p:cNvPr id="13" name="TextBox 12">
            <a:extLst>
              <a:ext uri="{FF2B5EF4-FFF2-40B4-BE49-F238E27FC236}">
                <a16:creationId xmlns:a16="http://schemas.microsoft.com/office/drawing/2014/main" id="{6F19D24B-38DA-7551-05C3-81810CF81EE4}"/>
              </a:ext>
            </a:extLst>
          </p:cNvPr>
          <p:cNvSpPr txBox="1"/>
          <p:nvPr/>
        </p:nvSpPr>
        <p:spPr>
          <a:xfrm>
            <a:off x="6396630" y="2881187"/>
            <a:ext cx="4434656" cy="2246769"/>
          </a:xfrm>
          <a:prstGeom prst="rect">
            <a:avLst/>
          </a:prstGeom>
          <a:noFill/>
          <a:ln>
            <a:solidFill>
              <a:schemeClr val="tx1"/>
            </a:solidFill>
          </a:ln>
        </p:spPr>
        <p:txBody>
          <a:bodyPr wrap="square" rtlCol="0">
            <a:spAutoFit/>
          </a:bodyPr>
          <a:lstStyle/>
          <a:p>
            <a:pPr defTabSz="609585">
              <a:spcAft>
                <a:spcPts val="1600"/>
              </a:spcAft>
            </a:pPr>
            <a:r>
              <a:rPr lang="en-US" sz="2000" b="1">
                <a:solidFill>
                  <a:srgbClr val="002060"/>
                </a:solidFill>
                <a:latin typeface="Montserrat" pitchFamily="2" charset="0"/>
              </a:rPr>
              <a:t>IMPACTS?</a:t>
            </a:r>
            <a:endParaRPr lang="en-US" sz="2000" b="1" dirty="0">
              <a:solidFill>
                <a:srgbClr val="002060"/>
              </a:solidFill>
              <a:latin typeface="Montserrat" pitchFamily="2" charset="0"/>
            </a:endParaRPr>
          </a:p>
          <a:p>
            <a:pPr defTabSz="609585">
              <a:spcAft>
                <a:spcPts val="1600"/>
              </a:spcAft>
            </a:pPr>
            <a:r>
              <a:rPr lang="en-US" sz="2000" dirty="0">
                <a:solidFill>
                  <a:srgbClr val="002060"/>
                </a:solidFill>
                <a:latin typeface="Arial" panose="020B0604020202020204" pitchFamily="34" charset="0"/>
              </a:rPr>
              <a:t>No negative pay impacts</a:t>
            </a:r>
          </a:p>
          <a:p>
            <a:pPr defTabSz="609585">
              <a:spcAft>
                <a:spcPts val="1600"/>
              </a:spcAft>
            </a:pPr>
            <a:r>
              <a:rPr lang="en-US" sz="2000" dirty="0">
                <a:solidFill>
                  <a:srgbClr val="002060"/>
                </a:solidFill>
                <a:latin typeface="Arial" panose="020B0604020202020204" pitchFamily="34" charset="0"/>
              </a:rPr>
              <a:t>No changes to titles</a:t>
            </a:r>
          </a:p>
          <a:p>
            <a:pPr defTabSz="609585">
              <a:spcAft>
                <a:spcPts val="1600"/>
              </a:spcAft>
            </a:pPr>
            <a:r>
              <a:rPr lang="en-US" sz="2000" dirty="0">
                <a:solidFill>
                  <a:srgbClr val="002060"/>
                </a:solidFill>
                <a:latin typeface="Arial" panose="020B0604020202020204" pitchFamily="34" charset="0"/>
              </a:rPr>
              <a:t>All employees will have the opportunity to share feedback</a:t>
            </a:r>
          </a:p>
        </p:txBody>
      </p:sp>
    </p:spTree>
    <p:extLst>
      <p:ext uri="{BB962C8B-B14F-4D97-AF65-F5344CB8AC3E}">
        <p14:creationId xmlns:p14="http://schemas.microsoft.com/office/powerpoint/2010/main" val="16349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prstClr val="white"/>
                </a:solidFill>
                <a:latin typeface="Helvetica" pitchFamily="2" charset="0"/>
              </a:rPr>
              <a:t>Compensation System Overview</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pic>
        <p:nvPicPr>
          <p:cNvPr id="41" name="Picture 40">
            <a:extLst>
              <a:ext uri="{FF2B5EF4-FFF2-40B4-BE49-F238E27FC236}">
                <a16:creationId xmlns:a16="http://schemas.microsoft.com/office/drawing/2014/main" id="{CEEA2512-6876-3B3F-DB0B-57FBFB503A1B}"/>
              </a:ext>
            </a:extLst>
          </p:cNvPr>
          <p:cNvPicPr>
            <a:picLocks noChangeAspect="1"/>
          </p:cNvPicPr>
          <p:nvPr/>
        </p:nvPicPr>
        <p:blipFill>
          <a:blip r:embed="rId4"/>
          <a:stretch>
            <a:fillRect/>
          </a:stretch>
        </p:blipFill>
        <p:spPr>
          <a:xfrm>
            <a:off x="573884" y="1544666"/>
            <a:ext cx="10702241" cy="4030943"/>
          </a:xfrm>
          <a:prstGeom prst="rect">
            <a:avLst/>
          </a:prstGeom>
        </p:spPr>
      </p:pic>
      <p:sp>
        <p:nvSpPr>
          <p:cNvPr id="3" name="Rectangle 2">
            <a:extLst>
              <a:ext uri="{FF2B5EF4-FFF2-40B4-BE49-F238E27FC236}">
                <a16:creationId xmlns:a16="http://schemas.microsoft.com/office/drawing/2014/main" id="{6FB9CAE8-194E-C6FC-9012-6738F119D2E8}"/>
              </a:ext>
            </a:extLst>
          </p:cNvPr>
          <p:cNvSpPr/>
          <p:nvPr/>
        </p:nvSpPr>
        <p:spPr>
          <a:xfrm>
            <a:off x="8556171" y="1191986"/>
            <a:ext cx="2971800" cy="4474028"/>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24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0184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1"/>
            <a:ext cx="12192000" cy="845261"/>
          </a:xfrm>
          <a:prstGeom prst="rect">
            <a:avLst/>
          </a:prstGeom>
          <a:solidFill>
            <a:srgbClr val="00184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srgbClr val="FFFFFF"/>
                </a:solidFill>
                <a:latin typeface="Helvetica" panose="020B0604020202020204" pitchFamily="34" charset="0"/>
                <a:cs typeface="Helvetica" panose="020B0604020202020204" pitchFamily="34" charset="0"/>
              </a:rPr>
              <a:t>Administration Basic Principles</a:t>
            </a:r>
            <a:endParaRPr lang="en-US" sz="8000" b="1">
              <a:solidFill>
                <a:prstClr val="white"/>
              </a:solidFill>
              <a:latin typeface="Helvetica" panose="020B0604020202020204" pitchFamily="34" charset="0"/>
              <a:cs typeface="Helvetica" panose="020B0604020202020204" pitchFamily="34" charset="0"/>
            </a:endParaRP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sp>
        <p:nvSpPr>
          <p:cNvPr id="5" name="TextBox 4">
            <a:extLst>
              <a:ext uri="{FF2B5EF4-FFF2-40B4-BE49-F238E27FC236}">
                <a16:creationId xmlns:a16="http://schemas.microsoft.com/office/drawing/2014/main" id="{8FAF2860-7196-740E-8E11-10CBE63C2919}"/>
              </a:ext>
            </a:extLst>
          </p:cNvPr>
          <p:cNvSpPr txBox="1"/>
          <p:nvPr/>
        </p:nvSpPr>
        <p:spPr>
          <a:xfrm>
            <a:off x="1163937" y="1692142"/>
            <a:ext cx="9753600" cy="3867725"/>
          </a:xfrm>
          <a:prstGeom prst="rect">
            <a:avLst/>
          </a:prstGeom>
          <a:noFill/>
        </p:spPr>
        <p:txBody>
          <a:bodyPr wrap="square" rtlCol="0">
            <a:spAutoFit/>
          </a:bodyPr>
          <a:lstStyle/>
          <a:p>
            <a:pPr marL="609585" indent="-609585" defTabSz="609585">
              <a:spcAft>
                <a:spcPts val="1600"/>
              </a:spcAft>
              <a:buFontTx/>
              <a:buAutoNum type="arabicPeriod"/>
            </a:pPr>
            <a:r>
              <a:rPr lang="en-US" sz="2400">
                <a:solidFill>
                  <a:srgbClr val="00548B"/>
                </a:solidFill>
                <a:latin typeface="Montserrat" pitchFamily="2" charset="0"/>
              </a:rPr>
              <a:t>Establish Human Resources as the custodian of data and analysis related to compensation</a:t>
            </a:r>
          </a:p>
          <a:p>
            <a:pPr marL="609585" indent="-609585" defTabSz="609585">
              <a:spcAft>
                <a:spcPts val="1600"/>
              </a:spcAft>
              <a:buFontTx/>
              <a:buAutoNum type="arabicPeriod"/>
            </a:pPr>
            <a:r>
              <a:rPr lang="en-US" sz="2400">
                <a:solidFill>
                  <a:srgbClr val="00548B"/>
                </a:solidFill>
                <a:latin typeface="Montserrat" pitchFamily="2" charset="0"/>
              </a:rPr>
              <a:t>Establish standards for pay adjustments by type</a:t>
            </a:r>
          </a:p>
          <a:p>
            <a:pPr marL="609585" indent="-609585" defTabSz="609585">
              <a:spcAft>
                <a:spcPts val="1600"/>
              </a:spcAft>
              <a:buFontTx/>
              <a:buAutoNum type="arabicPeriod"/>
            </a:pPr>
            <a:r>
              <a:rPr lang="en-US" sz="2400">
                <a:solidFill>
                  <a:srgbClr val="00548B"/>
                </a:solidFill>
                <a:latin typeface="Montserrat" pitchFamily="2" charset="0"/>
              </a:rPr>
              <a:t>Provide flexibility for leaders to make decisions within parameters (e.g., adjustments within ranges)</a:t>
            </a:r>
          </a:p>
          <a:p>
            <a:pPr marL="609585" indent="-609585" defTabSz="609585">
              <a:spcAft>
                <a:spcPts val="1600"/>
              </a:spcAft>
              <a:buFontTx/>
              <a:buAutoNum type="arabicPeriod"/>
            </a:pPr>
            <a:r>
              <a:rPr lang="en-US" sz="2400">
                <a:solidFill>
                  <a:srgbClr val="00548B"/>
                </a:solidFill>
                <a:latin typeface="Montserrat" pitchFamily="2" charset="0"/>
              </a:rPr>
              <a:t>Move towards workforce planning model that integrates talent, compensation, and budget planning</a:t>
            </a:r>
          </a:p>
          <a:p>
            <a:pPr marL="609585" indent="-609585" defTabSz="609585">
              <a:spcAft>
                <a:spcPts val="1600"/>
              </a:spcAft>
              <a:buFontTx/>
              <a:buAutoNum type="arabicPeriod"/>
            </a:pPr>
            <a:endParaRPr lang="en-US" sz="2400">
              <a:solidFill>
                <a:srgbClr val="00548B"/>
              </a:solidFill>
              <a:latin typeface="Montserrat" pitchFamily="2" charset="0"/>
            </a:endParaRPr>
          </a:p>
        </p:txBody>
      </p:sp>
    </p:spTree>
    <p:extLst>
      <p:ext uri="{BB962C8B-B14F-4D97-AF65-F5344CB8AC3E}">
        <p14:creationId xmlns:p14="http://schemas.microsoft.com/office/powerpoint/2010/main" val="267074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3"/>
            <a:ext cx="11414795" cy="1938992"/>
          </a:xfrm>
          <a:prstGeom prst="rect">
            <a:avLst/>
          </a:prstGeom>
          <a:noFill/>
        </p:spPr>
        <p:txBody>
          <a:bodyPr wrap="square" rtlCol="0">
            <a:spAutoFit/>
          </a:bodyPr>
          <a:lstStyle/>
          <a:p>
            <a:pPr defTabSz="609570"/>
            <a:r>
              <a:rPr lang="en-US" sz="2400" b="1" dirty="0">
                <a:solidFill>
                  <a:srgbClr val="052057"/>
                </a:solidFill>
                <a:latin typeface="Montserrat" pitchFamily="2" charset="0"/>
              </a:rPr>
              <a:t>Guiding Principles</a:t>
            </a:r>
          </a:p>
          <a:p>
            <a:pPr defTabSz="609570"/>
            <a:endParaRPr lang="en-US" sz="2400" b="1" dirty="0">
              <a:solidFill>
                <a:srgbClr val="052057"/>
              </a:solidFill>
              <a:latin typeface="Montserrat" pitchFamily="2" charset="0"/>
            </a:endParaRPr>
          </a:p>
          <a:p>
            <a:pPr defTabSz="609570"/>
            <a:r>
              <a:rPr lang="en-US" sz="2400" b="1" dirty="0">
                <a:solidFill>
                  <a:srgbClr val="052057"/>
                </a:solidFill>
                <a:latin typeface="Montserrat" pitchFamily="2" charset="0"/>
              </a:rPr>
              <a:t>What we constantly reference to ensure our decisions align.  If we are making decision that do not align to these guiding principles, we need to step back and re-evaluate.</a:t>
            </a:r>
          </a:p>
        </p:txBody>
      </p:sp>
      <p:sp>
        <p:nvSpPr>
          <p:cNvPr id="5" name="TextBox 4">
            <a:extLst>
              <a:ext uri="{FF2B5EF4-FFF2-40B4-BE49-F238E27FC236}">
                <a16:creationId xmlns:a16="http://schemas.microsoft.com/office/drawing/2014/main" id="{ABA52C0B-76C7-8D33-01E1-20CA97F0CC51}"/>
              </a:ext>
            </a:extLst>
          </p:cNvPr>
          <p:cNvSpPr txBox="1"/>
          <p:nvPr/>
        </p:nvSpPr>
        <p:spPr>
          <a:xfrm>
            <a:off x="3047997" y="2331227"/>
            <a:ext cx="6096000" cy="3416320"/>
          </a:xfrm>
          <a:prstGeom prst="rect">
            <a:avLst/>
          </a:prstGeom>
          <a:noFill/>
        </p:spPr>
        <p:txBody>
          <a:bodyPr wrap="square">
            <a:spAutoFit/>
          </a:bodyPr>
          <a:lstStyle/>
          <a:p>
            <a:pPr defTabSz="609585"/>
            <a:r>
              <a:rPr lang="en-US" sz="2400" u="sng" dirty="0">
                <a:solidFill>
                  <a:srgbClr val="555555"/>
                </a:solidFill>
                <a:latin typeface="Arial" panose="020B0604020202020204" pitchFamily="34" charset="0"/>
              </a:rPr>
              <a:t>Clarity Through Transparency</a:t>
            </a:r>
            <a:endParaRPr lang="en-US" sz="2400" dirty="0">
              <a:solidFill>
                <a:srgbClr val="555555"/>
              </a:solidFill>
              <a:latin typeface="Arial" panose="020B0604020202020204" pitchFamily="34" charset="0"/>
            </a:endParaRPr>
          </a:p>
          <a:p>
            <a:pPr defTabSz="609585"/>
            <a:endParaRPr lang="en-US" sz="2400" u="sng" dirty="0">
              <a:solidFill>
                <a:srgbClr val="555555"/>
              </a:solidFill>
              <a:latin typeface="Arial" panose="020B0604020202020204" pitchFamily="34" charset="0"/>
            </a:endParaRPr>
          </a:p>
          <a:p>
            <a:pPr defTabSz="609585"/>
            <a:r>
              <a:rPr lang="en-US" sz="2400" u="sng" dirty="0">
                <a:solidFill>
                  <a:srgbClr val="555555"/>
                </a:solidFill>
                <a:latin typeface="Arial" panose="020B0604020202020204" pitchFamily="34" charset="0"/>
              </a:rPr>
              <a:t>Process Consistency</a:t>
            </a:r>
            <a:endParaRPr lang="en-US" sz="2400" dirty="0">
              <a:solidFill>
                <a:srgbClr val="555555"/>
              </a:solidFill>
              <a:latin typeface="Arial" panose="020B0604020202020204" pitchFamily="34" charset="0"/>
            </a:endParaRPr>
          </a:p>
          <a:p>
            <a:pPr defTabSz="609585"/>
            <a:r>
              <a:rPr lang="en-US" sz="2400" dirty="0">
                <a:solidFill>
                  <a:srgbClr val="555555"/>
                </a:solidFill>
                <a:latin typeface="Arial" panose="020B0604020202020204" pitchFamily="34" charset="0"/>
              </a:rPr>
              <a:t> </a:t>
            </a:r>
          </a:p>
          <a:p>
            <a:pPr defTabSz="609585"/>
            <a:r>
              <a:rPr lang="en-US" sz="2400" u="sng" dirty="0">
                <a:solidFill>
                  <a:srgbClr val="555555"/>
                </a:solidFill>
                <a:latin typeface="Arial" panose="020B0604020202020204" pitchFamily="34" charset="0"/>
              </a:rPr>
              <a:t>Work-Driven Compensation</a:t>
            </a:r>
            <a:endParaRPr lang="en-US" sz="2400" dirty="0">
              <a:solidFill>
                <a:srgbClr val="555555"/>
              </a:solidFill>
              <a:latin typeface="Arial" panose="020B0604020202020204" pitchFamily="34" charset="0"/>
            </a:endParaRPr>
          </a:p>
          <a:p>
            <a:pPr defTabSz="609585"/>
            <a:endParaRPr lang="en-US" sz="2400" u="sng" dirty="0">
              <a:solidFill>
                <a:srgbClr val="555555"/>
              </a:solidFill>
              <a:latin typeface="Arial" panose="020B0604020202020204" pitchFamily="34" charset="0"/>
            </a:endParaRPr>
          </a:p>
          <a:p>
            <a:pPr defTabSz="609585"/>
            <a:r>
              <a:rPr lang="en-US" sz="2400" u="sng" dirty="0">
                <a:solidFill>
                  <a:srgbClr val="555555"/>
                </a:solidFill>
                <a:latin typeface="Arial" panose="020B0604020202020204" pitchFamily="34" charset="0"/>
              </a:rPr>
              <a:t>Internal Equity</a:t>
            </a:r>
            <a:endParaRPr lang="en-US" sz="2400" dirty="0">
              <a:solidFill>
                <a:srgbClr val="555555"/>
              </a:solidFill>
              <a:latin typeface="Arial" panose="020B0604020202020204" pitchFamily="34" charset="0"/>
            </a:endParaRPr>
          </a:p>
          <a:p>
            <a:pPr defTabSz="609585"/>
            <a:r>
              <a:rPr lang="en-US" sz="2400" dirty="0">
                <a:solidFill>
                  <a:srgbClr val="555555"/>
                </a:solidFill>
                <a:latin typeface="Arial" panose="020B0604020202020204" pitchFamily="34" charset="0"/>
              </a:rPr>
              <a:t> </a:t>
            </a:r>
          </a:p>
          <a:p>
            <a:pPr defTabSz="609585"/>
            <a:r>
              <a:rPr lang="en-US" sz="2400" u="sng" dirty="0">
                <a:solidFill>
                  <a:srgbClr val="555555"/>
                </a:solidFill>
                <a:latin typeface="Arial" panose="020B0604020202020204" pitchFamily="34" charset="0"/>
              </a:rPr>
              <a:t>Leadership Accountability</a:t>
            </a:r>
            <a:endParaRPr lang="en-US" sz="2400" dirty="0">
              <a:solidFill>
                <a:srgbClr val="555555"/>
              </a:solidFill>
              <a:latin typeface="Arial" panose="020B0604020202020204" pitchFamily="34" charset="0"/>
            </a:endParaRPr>
          </a:p>
        </p:txBody>
      </p:sp>
    </p:spTree>
    <p:extLst>
      <p:ext uri="{BB962C8B-B14F-4D97-AF65-F5344CB8AC3E}">
        <p14:creationId xmlns:p14="http://schemas.microsoft.com/office/powerpoint/2010/main" val="353590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4395755" cy="461665"/>
          </a:xfrm>
          <a:prstGeom prst="rect">
            <a:avLst/>
          </a:prstGeom>
          <a:noFill/>
        </p:spPr>
        <p:txBody>
          <a:bodyPr wrap="none" rtlCol="0">
            <a:spAutoFit/>
          </a:bodyPr>
          <a:lstStyle/>
          <a:p>
            <a:pPr defTabSz="609570"/>
            <a:r>
              <a:rPr lang="en-US" sz="2400" b="1">
                <a:solidFill>
                  <a:srgbClr val="052057"/>
                </a:solidFill>
                <a:latin typeface="Montserrat" pitchFamily="2" charset="0"/>
              </a:rPr>
              <a:t>Roles and Responsibilities</a:t>
            </a:r>
          </a:p>
        </p:txBody>
      </p:sp>
      <p:sp>
        <p:nvSpPr>
          <p:cNvPr id="3" name="Subtitle 2">
            <a:extLst>
              <a:ext uri="{FF2B5EF4-FFF2-40B4-BE49-F238E27FC236}">
                <a16:creationId xmlns:a16="http://schemas.microsoft.com/office/drawing/2014/main" id="{1A3509C9-1E71-A46D-7F69-336740491FA1}"/>
              </a:ext>
            </a:extLst>
          </p:cNvPr>
          <p:cNvSpPr txBox="1">
            <a:spLocks/>
          </p:cNvSpPr>
          <p:nvPr/>
        </p:nvSpPr>
        <p:spPr>
          <a:xfrm>
            <a:off x="544945" y="1211661"/>
            <a:ext cx="10972800" cy="585600"/>
          </a:xfrm>
          <a:prstGeom prst="rect">
            <a:avLst/>
          </a:prstGeom>
        </p:spPr>
        <p:txBody>
          <a:bodyPr vert="horz" lIns="0" tIns="0" rIns="0" bIns="0" rtlCol="0" anchor="t" anchorCtr="0">
            <a:normAutofit lnSpcReduction="10000"/>
          </a:bodyPr>
          <a:lst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baseline="0">
                <a:solidFill>
                  <a:schemeClr val="tx2"/>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baseline="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333"/>
              </a:spcBef>
              <a:buClr>
                <a:srgbClr val="00548B"/>
              </a:buClr>
              <a:defRPr/>
            </a:pPr>
            <a:r>
              <a:rPr lang="en-US" sz="1867">
                <a:solidFill>
                  <a:srgbClr val="242724"/>
                </a:solidFill>
              </a:rPr>
              <a:t>The Compensation Team will focus on maintaining the integrity of the new system and providing consultative support to managers and leaders.</a:t>
            </a:r>
          </a:p>
        </p:txBody>
      </p:sp>
      <p:graphicFrame>
        <p:nvGraphicFramePr>
          <p:cNvPr id="5" name="Table 4">
            <a:extLst>
              <a:ext uri="{FF2B5EF4-FFF2-40B4-BE49-F238E27FC236}">
                <a16:creationId xmlns:a16="http://schemas.microsoft.com/office/drawing/2014/main" id="{7ADA2984-1948-A4B3-5DD0-E36E79886A0D}"/>
              </a:ext>
            </a:extLst>
          </p:cNvPr>
          <p:cNvGraphicFramePr>
            <a:graphicFrameLocks noGrp="1"/>
          </p:cNvGraphicFramePr>
          <p:nvPr/>
        </p:nvGraphicFramePr>
        <p:xfrm>
          <a:off x="544945" y="1988932"/>
          <a:ext cx="10972800" cy="3461173"/>
        </p:xfrm>
        <a:graphic>
          <a:graphicData uri="http://schemas.openxmlformats.org/drawingml/2006/table">
            <a:tbl>
              <a:tblPr firstRow="1" bandRow="1"/>
              <a:tblGrid>
                <a:gridCol w="3657600">
                  <a:extLst>
                    <a:ext uri="{9D8B030D-6E8A-4147-A177-3AD203B41FA5}">
                      <a16:colId xmlns:a16="http://schemas.microsoft.com/office/drawing/2014/main" val="2171550074"/>
                    </a:ext>
                  </a:extLst>
                </a:gridCol>
                <a:gridCol w="3657600">
                  <a:extLst>
                    <a:ext uri="{9D8B030D-6E8A-4147-A177-3AD203B41FA5}">
                      <a16:colId xmlns:a16="http://schemas.microsoft.com/office/drawing/2014/main" val="4203824705"/>
                    </a:ext>
                  </a:extLst>
                </a:gridCol>
                <a:gridCol w="3657600">
                  <a:extLst>
                    <a:ext uri="{9D8B030D-6E8A-4147-A177-3AD203B41FA5}">
                      <a16:colId xmlns:a16="http://schemas.microsoft.com/office/drawing/2014/main" val="3054321080"/>
                    </a:ext>
                  </a:extLst>
                </a:gridCol>
              </a:tblGrid>
              <a:tr h="494453">
                <a:tc>
                  <a:txBody>
                    <a:bodyPr/>
                    <a:lstStyle>
                      <a:lvl1pPr marL="0" algn="l" defTabSz="685800" rtl="0" eaLnBrk="1" latinLnBrk="0" hangingPunct="1">
                        <a:defRPr sz="1350" b="1" kern="1200">
                          <a:solidFill>
                            <a:schemeClr val="lt1"/>
                          </a:solidFill>
                          <a:latin typeface="Montserrat"/>
                        </a:defRPr>
                      </a:lvl1pPr>
                      <a:lvl2pPr marL="342900" algn="l" defTabSz="685800" rtl="0" eaLnBrk="1" latinLnBrk="0" hangingPunct="1">
                        <a:defRPr sz="1350" b="1" kern="1200">
                          <a:solidFill>
                            <a:schemeClr val="lt1"/>
                          </a:solidFill>
                          <a:latin typeface="Montserrat"/>
                        </a:defRPr>
                      </a:lvl2pPr>
                      <a:lvl3pPr marL="685800" algn="l" defTabSz="685800" rtl="0" eaLnBrk="1" latinLnBrk="0" hangingPunct="1">
                        <a:defRPr sz="1350" b="1" kern="1200">
                          <a:solidFill>
                            <a:schemeClr val="lt1"/>
                          </a:solidFill>
                          <a:latin typeface="Montserrat"/>
                        </a:defRPr>
                      </a:lvl3pPr>
                      <a:lvl4pPr marL="1028700" algn="l" defTabSz="685800" rtl="0" eaLnBrk="1" latinLnBrk="0" hangingPunct="1">
                        <a:defRPr sz="1350" b="1" kern="1200">
                          <a:solidFill>
                            <a:schemeClr val="lt1"/>
                          </a:solidFill>
                          <a:latin typeface="Montserrat"/>
                        </a:defRPr>
                      </a:lvl4pPr>
                      <a:lvl5pPr marL="1371600" algn="l" defTabSz="685800" rtl="0" eaLnBrk="1" latinLnBrk="0" hangingPunct="1">
                        <a:defRPr sz="1350" b="1" kern="1200">
                          <a:solidFill>
                            <a:schemeClr val="lt1"/>
                          </a:solidFill>
                          <a:latin typeface="Montserrat"/>
                        </a:defRPr>
                      </a:lvl5pPr>
                      <a:lvl6pPr marL="1714500" algn="l" defTabSz="685800" rtl="0" eaLnBrk="1" latinLnBrk="0" hangingPunct="1">
                        <a:defRPr sz="1350" b="1" kern="1200">
                          <a:solidFill>
                            <a:schemeClr val="lt1"/>
                          </a:solidFill>
                          <a:latin typeface="Montserrat"/>
                        </a:defRPr>
                      </a:lvl6pPr>
                      <a:lvl7pPr marL="2057400" algn="l" defTabSz="685800" rtl="0" eaLnBrk="1" latinLnBrk="0" hangingPunct="1">
                        <a:defRPr sz="1350" b="1" kern="1200">
                          <a:solidFill>
                            <a:schemeClr val="lt1"/>
                          </a:solidFill>
                          <a:latin typeface="Montserrat"/>
                        </a:defRPr>
                      </a:lvl7pPr>
                      <a:lvl8pPr marL="2400300" algn="l" defTabSz="685800" rtl="0" eaLnBrk="1" latinLnBrk="0" hangingPunct="1">
                        <a:defRPr sz="1350" b="1" kern="1200">
                          <a:solidFill>
                            <a:schemeClr val="lt1"/>
                          </a:solidFill>
                          <a:latin typeface="Montserrat"/>
                        </a:defRPr>
                      </a:lvl8pPr>
                      <a:lvl9pPr marL="2743200" algn="l" defTabSz="685800" rtl="0" eaLnBrk="1" latinLnBrk="0" hangingPunct="1">
                        <a:defRPr sz="1350" b="1" kern="1200">
                          <a:solidFill>
                            <a:schemeClr val="lt1"/>
                          </a:solidFill>
                          <a:latin typeface="Montserrat"/>
                        </a:defRPr>
                      </a:lvl9pPr>
                    </a:lstStyle>
                    <a:p>
                      <a:pPr algn="ctr"/>
                      <a:r>
                        <a:rPr lang="en-US" sz="1800"/>
                        <a:t>Human Resources</a:t>
                      </a:r>
                    </a:p>
                  </a:txBody>
                  <a:tcPr marL="121920" marR="121920" marT="60960" marB="609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Montserrat"/>
                        </a:defRPr>
                      </a:lvl1pPr>
                      <a:lvl2pPr marL="342900" algn="l" defTabSz="685800" rtl="0" eaLnBrk="1" latinLnBrk="0" hangingPunct="1">
                        <a:defRPr sz="1350" b="1" kern="1200">
                          <a:solidFill>
                            <a:schemeClr val="lt1"/>
                          </a:solidFill>
                          <a:latin typeface="Montserrat"/>
                        </a:defRPr>
                      </a:lvl2pPr>
                      <a:lvl3pPr marL="685800" algn="l" defTabSz="685800" rtl="0" eaLnBrk="1" latinLnBrk="0" hangingPunct="1">
                        <a:defRPr sz="1350" b="1" kern="1200">
                          <a:solidFill>
                            <a:schemeClr val="lt1"/>
                          </a:solidFill>
                          <a:latin typeface="Montserrat"/>
                        </a:defRPr>
                      </a:lvl3pPr>
                      <a:lvl4pPr marL="1028700" algn="l" defTabSz="685800" rtl="0" eaLnBrk="1" latinLnBrk="0" hangingPunct="1">
                        <a:defRPr sz="1350" b="1" kern="1200">
                          <a:solidFill>
                            <a:schemeClr val="lt1"/>
                          </a:solidFill>
                          <a:latin typeface="Montserrat"/>
                        </a:defRPr>
                      </a:lvl4pPr>
                      <a:lvl5pPr marL="1371600" algn="l" defTabSz="685800" rtl="0" eaLnBrk="1" latinLnBrk="0" hangingPunct="1">
                        <a:defRPr sz="1350" b="1" kern="1200">
                          <a:solidFill>
                            <a:schemeClr val="lt1"/>
                          </a:solidFill>
                          <a:latin typeface="Montserrat"/>
                        </a:defRPr>
                      </a:lvl5pPr>
                      <a:lvl6pPr marL="1714500" algn="l" defTabSz="685800" rtl="0" eaLnBrk="1" latinLnBrk="0" hangingPunct="1">
                        <a:defRPr sz="1350" b="1" kern="1200">
                          <a:solidFill>
                            <a:schemeClr val="lt1"/>
                          </a:solidFill>
                          <a:latin typeface="Montserrat"/>
                        </a:defRPr>
                      </a:lvl6pPr>
                      <a:lvl7pPr marL="2057400" algn="l" defTabSz="685800" rtl="0" eaLnBrk="1" latinLnBrk="0" hangingPunct="1">
                        <a:defRPr sz="1350" b="1" kern="1200">
                          <a:solidFill>
                            <a:schemeClr val="lt1"/>
                          </a:solidFill>
                          <a:latin typeface="Montserrat"/>
                        </a:defRPr>
                      </a:lvl7pPr>
                      <a:lvl8pPr marL="2400300" algn="l" defTabSz="685800" rtl="0" eaLnBrk="1" latinLnBrk="0" hangingPunct="1">
                        <a:defRPr sz="1350" b="1" kern="1200">
                          <a:solidFill>
                            <a:schemeClr val="lt1"/>
                          </a:solidFill>
                          <a:latin typeface="Montserrat"/>
                        </a:defRPr>
                      </a:lvl8pPr>
                      <a:lvl9pPr marL="2743200" algn="l" defTabSz="685800" rtl="0" eaLnBrk="1" latinLnBrk="0" hangingPunct="1">
                        <a:defRPr sz="1350" b="1" kern="1200">
                          <a:solidFill>
                            <a:schemeClr val="lt1"/>
                          </a:solidFill>
                          <a:latin typeface="Montserrat"/>
                        </a:defRPr>
                      </a:lvl9pPr>
                    </a:lstStyle>
                    <a:p>
                      <a:pPr algn="ctr"/>
                      <a:r>
                        <a:rPr lang="en-US" sz="1800"/>
                        <a:t>Direct Supervisors</a:t>
                      </a:r>
                      <a:endParaRPr lang="en-US" sz="1800" dirty="0"/>
                    </a:p>
                  </a:txBody>
                  <a:tcPr marL="121920" marR="121920" marT="60960" marB="609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b="1" kern="1200">
                          <a:solidFill>
                            <a:schemeClr val="lt1"/>
                          </a:solidFill>
                          <a:latin typeface="Montserrat"/>
                        </a:defRPr>
                      </a:lvl1pPr>
                      <a:lvl2pPr marL="342900" algn="l" defTabSz="685800" rtl="0" eaLnBrk="1" latinLnBrk="0" hangingPunct="1">
                        <a:defRPr sz="1350" b="1" kern="1200">
                          <a:solidFill>
                            <a:schemeClr val="lt1"/>
                          </a:solidFill>
                          <a:latin typeface="Montserrat"/>
                        </a:defRPr>
                      </a:lvl2pPr>
                      <a:lvl3pPr marL="685800" algn="l" defTabSz="685800" rtl="0" eaLnBrk="1" latinLnBrk="0" hangingPunct="1">
                        <a:defRPr sz="1350" b="1" kern="1200">
                          <a:solidFill>
                            <a:schemeClr val="lt1"/>
                          </a:solidFill>
                          <a:latin typeface="Montserrat"/>
                        </a:defRPr>
                      </a:lvl3pPr>
                      <a:lvl4pPr marL="1028700" algn="l" defTabSz="685800" rtl="0" eaLnBrk="1" latinLnBrk="0" hangingPunct="1">
                        <a:defRPr sz="1350" b="1" kern="1200">
                          <a:solidFill>
                            <a:schemeClr val="lt1"/>
                          </a:solidFill>
                          <a:latin typeface="Montserrat"/>
                        </a:defRPr>
                      </a:lvl4pPr>
                      <a:lvl5pPr marL="1371600" algn="l" defTabSz="685800" rtl="0" eaLnBrk="1" latinLnBrk="0" hangingPunct="1">
                        <a:defRPr sz="1350" b="1" kern="1200">
                          <a:solidFill>
                            <a:schemeClr val="lt1"/>
                          </a:solidFill>
                          <a:latin typeface="Montserrat"/>
                        </a:defRPr>
                      </a:lvl5pPr>
                      <a:lvl6pPr marL="1714500" algn="l" defTabSz="685800" rtl="0" eaLnBrk="1" latinLnBrk="0" hangingPunct="1">
                        <a:defRPr sz="1350" b="1" kern="1200">
                          <a:solidFill>
                            <a:schemeClr val="lt1"/>
                          </a:solidFill>
                          <a:latin typeface="Montserrat"/>
                        </a:defRPr>
                      </a:lvl6pPr>
                      <a:lvl7pPr marL="2057400" algn="l" defTabSz="685800" rtl="0" eaLnBrk="1" latinLnBrk="0" hangingPunct="1">
                        <a:defRPr sz="1350" b="1" kern="1200">
                          <a:solidFill>
                            <a:schemeClr val="lt1"/>
                          </a:solidFill>
                          <a:latin typeface="Montserrat"/>
                        </a:defRPr>
                      </a:lvl7pPr>
                      <a:lvl8pPr marL="2400300" algn="l" defTabSz="685800" rtl="0" eaLnBrk="1" latinLnBrk="0" hangingPunct="1">
                        <a:defRPr sz="1350" b="1" kern="1200">
                          <a:solidFill>
                            <a:schemeClr val="lt1"/>
                          </a:solidFill>
                          <a:latin typeface="Montserrat"/>
                        </a:defRPr>
                      </a:lvl8pPr>
                      <a:lvl9pPr marL="2743200" algn="l" defTabSz="685800" rtl="0" eaLnBrk="1" latinLnBrk="0" hangingPunct="1">
                        <a:defRPr sz="1350" b="1" kern="1200">
                          <a:solidFill>
                            <a:schemeClr val="lt1"/>
                          </a:solidFill>
                          <a:latin typeface="Montserrat"/>
                        </a:defRPr>
                      </a:lvl9pPr>
                    </a:lstStyle>
                    <a:p>
                      <a:pPr algn="ctr"/>
                      <a:r>
                        <a:rPr lang="en-US" sz="1800"/>
                        <a:t>Leadership</a:t>
                      </a:r>
                      <a:endParaRPr lang="en-US" sz="1800" dirty="0"/>
                    </a:p>
                  </a:txBody>
                  <a:tcPr marL="121920" marR="121920" marT="60960" marB="6096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52057"/>
                    </a:solidFill>
                  </a:tcPr>
                </a:tc>
                <a:extLst>
                  <a:ext uri="{0D108BD9-81ED-4DB2-BD59-A6C34878D82A}">
                    <a16:rowId xmlns:a16="http://schemas.microsoft.com/office/drawing/2014/main" val="1641491913"/>
                  </a:ext>
                </a:extLst>
              </a:tr>
              <a:tr h="2966720">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marL="285750" indent="-285750">
                        <a:spcAft>
                          <a:spcPts val="600"/>
                        </a:spcAft>
                        <a:buFont typeface="Arial" panose="020B0604020202020204" pitchFamily="34" charset="0"/>
                        <a:buChar char="•"/>
                      </a:pPr>
                      <a:r>
                        <a:rPr lang="en-US" sz="1600"/>
                        <a:t>Continuous system and structure maintenance</a:t>
                      </a:r>
                    </a:p>
                    <a:p>
                      <a:pPr marL="285750" indent="-285750">
                        <a:spcAft>
                          <a:spcPts val="600"/>
                        </a:spcAft>
                        <a:buFont typeface="Arial" panose="020B0604020202020204" pitchFamily="34" charset="0"/>
                        <a:buChar char="•"/>
                      </a:pPr>
                      <a:r>
                        <a:rPr lang="en-US" sz="1600"/>
                        <a:t>Data analysis</a:t>
                      </a:r>
                    </a:p>
                    <a:p>
                      <a:pPr marL="285750" indent="-285750">
                        <a:spcAft>
                          <a:spcPts val="600"/>
                        </a:spcAft>
                        <a:buFont typeface="Arial" panose="020B0604020202020204" pitchFamily="34" charset="0"/>
                        <a:buChar char="•"/>
                      </a:pPr>
                      <a:r>
                        <a:rPr lang="en-US" sz="1600"/>
                        <a:t>Strategic partner with leadership</a:t>
                      </a:r>
                    </a:p>
                    <a:p>
                      <a:pPr marL="285750" indent="-285750">
                        <a:spcAft>
                          <a:spcPts val="600"/>
                        </a:spcAft>
                        <a:buFont typeface="Arial" panose="020B0604020202020204" pitchFamily="34" charset="0"/>
                        <a:buChar char="•"/>
                      </a:pPr>
                      <a:r>
                        <a:rPr lang="en-US" sz="1600"/>
                        <a:t>Build tools and resources to support autonomy</a:t>
                      </a:r>
                    </a:p>
                    <a:p>
                      <a:pPr marL="285750" indent="-285750">
                        <a:spcAft>
                          <a:spcPts val="600"/>
                        </a:spcAft>
                        <a:buFont typeface="Arial" panose="020B0604020202020204" pitchFamily="34" charset="0"/>
                        <a:buChar char="•"/>
                      </a:pPr>
                      <a:r>
                        <a:rPr lang="en-US" sz="1600"/>
                        <a:t>Classification decisions</a:t>
                      </a:r>
                      <a:endParaRPr lang="en-US" sz="1600" dirty="0"/>
                    </a:p>
                  </a:txBody>
                  <a:tcPr marL="121920" marR="121920" marT="60960" marB="6096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1C5C8">
                        <a:lumMod val="20000"/>
                        <a:lumOff val="80000"/>
                      </a:srgbClr>
                    </a:solidFill>
                  </a:tcPr>
                </a:tc>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Front line compensation support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Identify risks within team</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Attend training related to talent management and apply concepts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600"/>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600"/>
                    </a:p>
                    <a:p>
                      <a:pPr marL="285750" indent="-285750">
                        <a:spcAft>
                          <a:spcPts val="600"/>
                        </a:spcAft>
                        <a:buFont typeface="Arial" panose="020B0604020202020204" pitchFamily="34" charset="0"/>
                        <a:buChar char="•"/>
                      </a:pPr>
                      <a:endParaRPr lang="en-US" sz="1600" dirty="0"/>
                    </a:p>
                  </a:txBody>
                  <a:tcPr marL="121920" marR="121920" marT="60960" marB="6096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1C5C8">
                        <a:lumMod val="20000"/>
                        <a:lumOff val="80000"/>
                      </a:srgbClr>
                    </a:solidFill>
                  </a:tcPr>
                </a:tc>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Identify talent management priorities / strategy</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Identify strategic and essential positions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Ensure that equity is maintained within the college/division</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a:t>Participate in annual workforce planning (future)</a:t>
                      </a:r>
                    </a:p>
                    <a:p>
                      <a:pPr marL="285750" indent="-285750">
                        <a:spcAft>
                          <a:spcPts val="600"/>
                        </a:spcAft>
                        <a:buFont typeface="Arial" panose="020B0604020202020204" pitchFamily="34" charset="0"/>
                        <a:buChar char="•"/>
                      </a:pPr>
                      <a:endParaRPr lang="en-US" sz="1600" dirty="0"/>
                    </a:p>
                  </a:txBody>
                  <a:tcPr marL="121920" marR="121920" marT="60960" marB="6096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1C5C8">
                        <a:lumMod val="20000"/>
                        <a:lumOff val="80000"/>
                      </a:srgbClr>
                    </a:solidFill>
                  </a:tcPr>
                </a:tc>
                <a:extLst>
                  <a:ext uri="{0D108BD9-81ED-4DB2-BD59-A6C34878D82A}">
                    <a16:rowId xmlns:a16="http://schemas.microsoft.com/office/drawing/2014/main" val="2673906492"/>
                  </a:ext>
                </a:extLst>
              </a:tr>
            </a:tbl>
          </a:graphicData>
        </a:graphic>
      </p:graphicFrame>
    </p:spTree>
    <p:extLst>
      <p:ext uri="{BB962C8B-B14F-4D97-AF65-F5344CB8AC3E}">
        <p14:creationId xmlns:p14="http://schemas.microsoft.com/office/powerpoint/2010/main" val="159685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452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dirty="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2743059" cy="461665"/>
          </a:xfrm>
          <a:prstGeom prst="rect">
            <a:avLst/>
          </a:prstGeom>
          <a:noFill/>
        </p:spPr>
        <p:txBody>
          <a:bodyPr wrap="none" rtlCol="0">
            <a:spAutoFit/>
          </a:bodyPr>
          <a:lstStyle/>
          <a:p>
            <a:pPr defTabSz="609570"/>
            <a:r>
              <a:rPr lang="en-US" sz="2400" b="1" dirty="0">
                <a:solidFill>
                  <a:srgbClr val="052057"/>
                </a:solidFill>
                <a:latin typeface="Montserrat" pitchFamily="2" charset="0"/>
              </a:rPr>
              <a:t>How we set pay</a:t>
            </a:r>
          </a:p>
        </p:txBody>
      </p:sp>
      <p:sp>
        <p:nvSpPr>
          <p:cNvPr id="3" name="Arrow: Right 2">
            <a:extLst>
              <a:ext uri="{FF2B5EF4-FFF2-40B4-BE49-F238E27FC236}">
                <a16:creationId xmlns:a16="http://schemas.microsoft.com/office/drawing/2014/main" id="{D50F5E18-CC73-0B6D-AC17-41B3249D09B4}"/>
              </a:ext>
            </a:extLst>
          </p:cNvPr>
          <p:cNvSpPr/>
          <p:nvPr/>
        </p:nvSpPr>
        <p:spPr>
          <a:xfrm>
            <a:off x="3720243" y="1137874"/>
            <a:ext cx="647796" cy="654941"/>
          </a:xfrm>
          <a:prstGeom prst="rightArrow">
            <a:avLst/>
          </a:prstGeom>
          <a:solidFill>
            <a:srgbClr val="052057"/>
          </a:solidFill>
          <a:ln w="9525" cap="flat" cmpd="sng" algn="ctr">
            <a:noFill/>
            <a:prstDash val="solid"/>
          </a:ln>
          <a:effectLst/>
        </p:spPr>
        <p:txBody>
          <a:bodyPr rtlCol="0" anchor="ctr"/>
          <a:lstStyle/>
          <a:p>
            <a:pPr algn="ctr" defTabSz="1219170">
              <a:defRPr/>
            </a:pPr>
            <a:endParaRPr lang="en-US" sz="2400" kern="0">
              <a:solidFill>
                <a:srgbClr val="FFFFFF"/>
              </a:solidFill>
              <a:latin typeface="Montserrat"/>
            </a:endParaRPr>
          </a:p>
        </p:txBody>
      </p:sp>
      <p:sp>
        <p:nvSpPr>
          <p:cNvPr id="8" name="Rectangle 7">
            <a:extLst>
              <a:ext uri="{FF2B5EF4-FFF2-40B4-BE49-F238E27FC236}">
                <a16:creationId xmlns:a16="http://schemas.microsoft.com/office/drawing/2014/main" id="{54695B91-3E44-C674-CB34-C15FDC291EE9}"/>
              </a:ext>
            </a:extLst>
          </p:cNvPr>
          <p:cNvSpPr/>
          <p:nvPr/>
        </p:nvSpPr>
        <p:spPr>
          <a:xfrm>
            <a:off x="7080398" y="5822137"/>
            <a:ext cx="2236727" cy="358175"/>
          </a:xfrm>
          <a:prstGeom prst="rect">
            <a:avLst/>
          </a:prstGeom>
          <a:solidFill>
            <a:srgbClr val="052057"/>
          </a:solidFill>
          <a:ln w="9525" cap="flat" cmpd="sng" algn="ctr">
            <a:noFill/>
            <a:prstDash val="solid"/>
          </a:ln>
          <a:effectLst/>
        </p:spPr>
        <p:txBody>
          <a:bodyPr rtlCol="0" anchor="ctr"/>
          <a:lstStyle/>
          <a:p>
            <a:pPr algn="ctr" defTabSz="1219170">
              <a:defRPr/>
            </a:pPr>
            <a:r>
              <a:rPr lang="en-US" sz="1067" kern="0">
                <a:solidFill>
                  <a:srgbClr val="FFFFFF"/>
                </a:solidFill>
                <a:latin typeface="Montserrat"/>
              </a:rPr>
              <a:t>Placed into Pay Structure</a:t>
            </a:r>
          </a:p>
        </p:txBody>
      </p:sp>
      <p:pic>
        <p:nvPicPr>
          <p:cNvPr id="20" name="Picture 19">
            <a:extLst>
              <a:ext uri="{FF2B5EF4-FFF2-40B4-BE49-F238E27FC236}">
                <a16:creationId xmlns:a16="http://schemas.microsoft.com/office/drawing/2014/main" id="{D6B1B515-6EBA-FC46-ACF6-22DA5FA52E35}"/>
              </a:ext>
            </a:extLst>
          </p:cNvPr>
          <p:cNvPicPr>
            <a:picLocks noChangeAspect="1"/>
          </p:cNvPicPr>
          <p:nvPr/>
        </p:nvPicPr>
        <p:blipFill>
          <a:blip r:embed="rId3"/>
          <a:stretch>
            <a:fillRect/>
          </a:stretch>
        </p:blipFill>
        <p:spPr>
          <a:xfrm>
            <a:off x="393110" y="896730"/>
            <a:ext cx="3127940" cy="1407573"/>
          </a:xfrm>
          <a:prstGeom prst="rect">
            <a:avLst/>
          </a:prstGeom>
          <a:ln>
            <a:solidFill>
              <a:srgbClr val="12284D"/>
            </a:solidFill>
          </a:ln>
        </p:spPr>
      </p:pic>
      <p:grpSp>
        <p:nvGrpSpPr>
          <p:cNvPr id="27" name="Group 26">
            <a:extLst>
              <a:ext uri="{FF2B5EF4-FFF2-40B4-BE49-F238E27FC236}">
                <a16:creationId xmlns:a16="http://schemas.microsoft.com/office/drawing/2014/main" id="{60E530B6-398B-DC11-4C42-AC95E05D74F8}"/>
              </a:ext>
            </a:extLst>
          </p:cNvPr>
          <p:cNvGrpSpPr/>
          <p:nvPr/>
        </p:nvGrpSpPr>
        <p:grpSpPr>
          <a:xfrm>
            <a:off x="4706279" y="772951"/>
            <a:ext cx="2942520" cy="1704896"/>
            <a:chOff x="3142955" y="579050"/>
            <a:chExt cx="2191538" cy="1269777"/>
          </a:xfrm>
        </p:grpSpPr>
        <p:pic>
          <p:nvPicPr>
            <p:cNvPr id="22" name="Picture 21">
              <a:extLst>
                <a:ext uri="{FF2B5EF4-FFF2-40B4-BE49-F238E27FC236}">
                  <a16:creationId xmlns:a16="http://schemas.microsoft.com/office/drawing/2014/main" id="{973B46B0-305B-E33F-D666-0EE5689D13BE}"/>
                </a:ext>
              </a:extLst>
            </p:cNvPr>
            <p:cNvPicPr>
              <a:picLocks noChangeAspect="1"/>
            </p:cNvPicPr>
            <p:nvPr/>
          </p:nvPicPr>
          <p:blipFill>
            <a:blip r:embed="rId4"/>
            <a:stretch>
              <a:fillRect/>
            </a:stretch>
          </p:blipFill>
          <p:spPr>
            <a:xfrm>
              <a:off x="3142955" y="579050"/>
              <a:ext cx="1955645" cy="986026"/>
            </a:xfrm>
            <a:prstGeom prst="rect">
              <a:avLst/>
            </a:prstGeom>
            <a:ln>
              <a:solidFill>
                <a:srgbClr val="12284D"/>
              </a:solidFill>
            </a:ln>
          </p:spPr>
        </p:pic>
        <p:pic>
          <p:nvPicPr>
            <p:cNvPr id="23" name="Picture 22">
              <a:extLst>
                <a:ext uri="{FF2B5EF4-FFF2-40B4-BE49-F238E27FC236}">
                  <a16:creationId xmlns:a16="http://schemas.microsoft.com/office/drawing/2014/main" id="{75DEF6A5-EDE2-3DED-E1D9-DB5CD1C5B58B}"/>
                </a:ext>
              </a:extLst>
            </p:cNvPr>
            <p:cNvPicPr>
              <a:picLocks noChangeAspect="1"/>
            </p:cNvPicPr>
            <p:nvPr/>
          </p:nvPicPr>
          <p:blipFill>
            <a:blip r:embed="rId5"/>
            <a:stretch>
              <a:fillRect/>
            </a:stretch>
          </p:blipFill>
          <p:spPr>
            <a:xfrm>
              <a:off x="3475057" y="1072063"/>
              <a:ext cx="1859436" cy="776764"/>
            </a:xfrm>
            <a:prstGeom prst="rect">
              <a:avLst/>
            </a:prstGeom>
            <a:ln>
              <a:solidFill>
                <a:srgbClr val="12284D"/>
              </a:solidFill>
            </a:ln>
          </p:spPr>
        </p:pic>
      </p:grpSp>
      <p:sp>
        <p:nvSpPr>
          <p:cNvPr id="24" name="Rectangle 23">
            <a:extLst>
              <a:ext uri="{FF2B5EF4-FFF2-40B4-BE49-F238E27FC236}">
                <a16:creationId xmlns:a16="http://schemas.microsoft.com/office/drawing/2014/main" id="{8A59E0EA-C396-21ED-0D6C-3D243B2EBFF7}"/>
              </a:ext>
            </a:extLst>
          </p:cNvPr>
          <p:cNvSpPr/>
          <p:nvPr/>
        </p:nvSpPr>
        <p:spPr>
          <a:xfrm>
            <a:off x="1131407" y="2430293"/>
            <a:ext cx="1769200" cy="296865"/>
          </a:xfrm>
          <a:prstGeom prst="rect">
            <a:avLst/>
          </a:prstGeom>
          <a:solidFill>
            <a:srgbClr val="052057"/>
          </a:solidFill>
          <a:ln w="9525" cap="flat" cmpd="sng" algn="ctr">
            <a:noFill/>
            <a:prstDash val="solid"/>
          </a:ln>
          <a:effectLst/>
        </p:spPr>
        <p:txBody>
          <a:bodyPr rtlCol="0" anchor="ctr"/>
          <a:lstStyle/>
          <a:p>
            <a:pPr algn="ctr" defTabSz="1219170">
              <a:defRPr/>
            </a:pPr>
            <a:r>
              <a:rPr lang="en-US" sz="1067" kern="0">
                <a:solidFill>
                  <a:srgbClr val="FFFFFF"/>
                </a:solidFill>
                <a:latin typeface="Montserrat"/>
              </a:rPr>
              <a:t>Organize the Work</a:t>
            </a:r>
          </a:p>
        </p:txBody>
      </p:sp>
      <p:graphicFrame>
        <p:nvGraphicFramePr>
          <p:cNvPr id="25" name="Table 24">
            <a:extLst>
              <a:ext uri="{FF2B5EF4-FFF2-40B4-BE49-F238E27FC236}">
                <a16:creationId xmlns:a16="http://schemas.microsoft.com/office/drawing/2014/main" id="{5F4C4228-6621-9021-3E37-A63994A5C827}"/>
              </a:ext>
            </a:extLst>
          </p:cNvPr>
          <p:cNvGraphicFramePr>
            <a:graphicFrameLocks noGrp="1"/>
          </p:cNvGraphicFramePr>
          <p:nvPr>
            <p:extLst>
              <p:ext uri="{D42A27DB-BD31-4B8C-83A1-F6EECF244321}">
                <p14:modId xmlns:p14="http://schemas.microsoft.com/office/powerpoint/2010/main" val="1466834430"/>
              </p:ext>
            </p:extLst>
          </p:nvPr>
        </p:nvGraphicFramePr>
        <p:xfrm>
          <a:off x="8729409" y="872350"/>
          <a:ext cx="3057012" cy="1431953"/>
        </p:xfrm>
        <a:graphic>
          <a:graphicData uri="http://schemas.openxmlformats.org/drawingml/2006/table">
            <a:tbl>
              <a:tblPr/>
              <a:tblGrid>
                <a:gridCol w="1112619">
                  <a:extLst>
                    <a:ext uri="{9D8B030D-6E8A-4147-A177-3AD203B41FA5}">
                      <a16:colId xmlns:a16="http://schemas.microsoft.com/office/drawing/2014/main" val="1160199238"/>
                    </a:ext>
                  </a:extLst>
                </a:gridCol>
                <a:gridCol w="904100">
                  <a:extLst>
                    <a:ext uri="{9D8B030D-6E8A-4147-A177-3AD203B41FA5}">
                      <a16:colId xmlns:a16="http://schemas.microsoft.com/office/drawing/2014/main" val="1656238910"/>
                    </a:ext>
                  </a:extLst>
                </a:gridCol>
                <a:gridCol w="1040293">
                  <a:extLst>
                    <a:ext uri="{9D8B030D-6E8A-4147-A177-3AD203B41FA5}">
                      <a16:colId xmlns:a16="http://schemas.microsoft.com/office/drawing/2014/main" val="3197223057"/>
                    </a:ext>
                  </a:extLst>
                </a:gridCol>
              </a:tblGrid>
              <a:tr h="406400">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1" i="0" u="none" strike="noStrike">
                          <a:solidFill>
                            <a:srgbClr val="FFFFFF"/>
                          </a:solidFill>
                          <a:effectLst/>
                          <a:latin typeface="Montserrat" panose="00000500000000000000" pitchFamily="2" charset="0"/>
                        </a:rPr>
                        <a:t>UM Job </a:t>
                      </a:r>
                    </a:p>
                    <a:p>
                      <a:pPr algn="ctr" rtl="0" fontAlgn="t"/>
                      <a:r>
                        <a:rPr lang="en-US" sz="1300" b="1" i="0" u="none" strike="noStrike">
                          <a:solidFill>
                            <a:srgbClr val="FFFFFF"/>
                          </a:solidFill>
                          <a:effectLst/>
                          <a:latin typeface="Montserrat" panose="00000500000000000000" pitchFamily="2" charset="0"/>
                        </a:rPr>
                        <a:t>Profile</a:t>
                      </a:r>
                    </a:p>
                  </a:txBody>
                  <a:tcPr marL="0" marR="0" marT="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1" i="0" u="none" strike="noStrike">
                          <a:solidFill>
                            <a:srgbClr val="FFFFFF"/>
                          </a:solidFill>
                          <a:effectLst/>
                          <a:latin typeface="Montserrat" panose="00000500000000000000" pitchFamily="2" charset="0"/>
                        </a:rPr>
                        <a:t>Salary Survey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1" i="0" u="none" strike="noStrike">
                          <a:solidFill>
                            <a:srgbClr val="FFFFFF"/>
                          </a:solidFill>
                          <a:effectLst/>
                          <a:latin typeface="Montserrat" panose="00000500000000000000" pitchFamily="2" charset="0"/>
                        </a:rPr>
                        <a:t>Market Med</a:t>
                      </a:r>
                    </a:p>
                  </a:txBody>
                  <a:tcPr marL="0" marR="0"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52057"/>
                    </a:solidFill>
                  </a:tcPr>
                </a:tc>
                <a:extLst>
                  <a:ext uri="{0D108BD9-81ED-4DB2-BD59-A6C34878D82A}">
                    <a16:rowId xmlns:a16="http://schemas.microsoft.com/office/drawing/2014/main" val="4136328138"/>
                  </a:ext>
                </a:extLst>
              </a:tr>
              <a:tr h="306776">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0" i="0" u="none" strike="noStrike" dirty="0">
                          <a:solidFill>
                            <a:srgbClr val="000000"/>
                          </a:solidFill>
                          <a:effectLst/>
                          <a:latin typeface="Montserrat" panose="00000500000000000000" pitchFamily="2" charset="0"/>
                        </a:rPr>
                        <a:t>Job A</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0" i="0" u="none" strike="noStrike">
                          <a:solidFill>
                            <a:srgbClr val="000000"/>
                          </a:solidFill>
                          <a:effectLst/>
                          <a:latin typeface="Montserrat" panose="00000500000000000000" pitchFamily="2" charset="0"/>
                        </a:rPr>
                        <a:t>CUPA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DBDB"/>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0" i="0" u="none" strike="noStrike">
                          <a:solidFill>
                            <a:srgbClr val="000000"/>
                          </a:solidFill>
                          <a:effectLst/>
                          <a:latin typeface="Montserrat" panose="00000500000000000000" pitchFamily="2" charset="0"/>
                        </a:rPr>
                        <a:t>$54,246</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BDBDB"/>
                    </a:solidFill>
                  </a:tcPr>
                </a:tc>
                <a:extLst>
                  <a:ext uri="{0D108BD9-81ED-4DB2-BD59-A6C34878D82A}">
                    <a16:rowId xmlns:a16="http://schemas.microsoft.com/office/drawing/2014/main" val="3242964852"/>
                  </a:ext>
                </a:extLst>
              </a:tr>
              <a:tr h="406400">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0" i="0" u="none" strike="noStrike" dirty="0">
                          <a:solidFill>
                            <a:srgbClr val="000000"/>
                          </a:solidFill>
                          <a:effectLst/>
                          <a:latin typeface="Montserrat" panose="00000500000000000000" pitchFamily="2" charset="0"/>
                        </a:rPr>
                        <a:t>Job A</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0" i="0" u="none" strike="noStrike">
                          <a:solidFill>
                            <a:srgbClr val="000000"/>
                          </a:solidFill>
                          <a:effectLst/>
                          <a:latin typeface="Montserrat" panose="00000500000000000000" pitchFamily="2" charset="0"/>
                        </a:rPr>
                        <a:t>General Industry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ctr" rtl="0" fontAlgn="t"/>
                      <a:r>
                        <a:rPr lang="en-US" sz="1300" b="0" i="0" u="none" strike="noStrike">
                          <a:solidFill>
                            <a:srgbClr val="000000"/>
                          </a:solidFill>
                          <a:effectLst/>
                          <a:latin typeface="Montserrat" panose="00000500000000000000" pitchFamily="2" charset="0"/>
                        </a:rPr>
                        <a:t>$69,992</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896447001"/>
                  </a:ext>
                </a:extLst>
              </a:tr>
              <a:tr h="312377">
                <a:tc gridSpan="2">
                  <a:txBody>
                    <a:bodyPr/>
                    <a:lstStyle/>
                    <a:p>
                      <a:pPr algn="ctr" rtl="0" fontAlgn="t"/>
                      <a:r>
                        <a:rPr lang="en-US" sz="1300" b="0" i="0" u="none" strike="noStrike">
                          <a:solidFill>
                            <a:srgbClr val="000000"/>
                          </a:solidFill>
                          <a:effectLst/>
                          <a:latin typeface="Montserrat" panose="00000500000000000000" pitchFamily="2" charset="0"/>
                        </a:rPr>
                        <a:t>50/50 Blend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hMerge="1">
                  <a:txBody>
                    <a:bodyPr/>
                    <a:lstStyle/>
                    <a:p>
                      <a:pPr algn="ctr" rtl="0" fontAlgn="t"/>
                      <a:r>
                        <a:rPr lang="en-US" sz="1000" b="0" i="0" u="none" strike="noStrike">
                          <a:solidFill>
                            <a:srgbClr val="000000"/>
                          </a:solidFill>
                          <a:effectLst/>
                          <a:latin typeface="Montserrat" panose="00000500000000000000" pitchFamily="2" charset="0"/>
                        </a:rPr>
                        <a:t>Blend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rtl="0" fontAlgn="t"/>
                      <a:r>
                        <a:rPr lang="en-US" sz="1300" b="0" i="0" u="none" strike="noStrike" dirty="0">
                          <a:solidFill>
                            <a:srgbClr val="000000"/>
                          </a:solidFill>
                          <a:effectLst/>
                          <a:latin typeface="Montserrat" panose="00000500000000000000" pitchFamily="2" charset="0"/>
                        </a:rPr>
                        <a:t>$62,129</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319395670"/>
                  </a:ext>
                </a:extLst>
              </a:tr>
            </a:tbl>
          </a:graphicData>
        </a:graphic>
      </p:graphicFrame>
      <p:sp>
        <p:nvSpPr>
          <p:cNvPr id="26" name="Arrow: Right 25">
            <a:extLst>
              <a:ext uri="{FF2B5EF4-FFF2-40B4-BE49-F238E27FC236}">
                <a16:creationId xmlns:a16="http://schemas.microsoft.com/office/drawing/2014/main" id="{EC8FF377-48F5-B5D8-0A3F-17699C73C417}"/>
              </a:ext>
            </a:extLst>
          </p:cNvPr>
          <p:cNvSpPr/>
          <p:nvPr/>
        </p:nvSpPr>
        <p:spPr>
          <a:xfrm>
            <a:off x="7820391" y="1137874"/>
            <a:ext cx="647796" cy="654941"/>
          </a:xfrm>
          <a:prstGeom prst="rightArrow">
            <a:avLst/>
          </a:prstGeom>
          <a:solidFill>
            <a:srgbClr val="052057"/>
          </a:solidFill>
          <a:ln w="9525" cap="flat" cmpd="sng" algn="ctr">
            <a:noFill/>
            <a:prstDash val="solid"/>
          </a:ln>
          <a:effectLst/>
        </p:spPr>
        <p:txBody>
          <a:bodyPr rtlCol="0" anchor="ctr"/>
          <a:lstStyle/>
          <a:p>
            <a:pPr algn="ctr" defTabSz="1219170">
              <a:defRPr/>
            </a:pPr>
            <a:endParaRPr lang="en-US" sz="2400" kern="0">
              <a:solidFill>
                <a:srgbClr val="FFFFFF"/>
              </a:solidFill>
              <a:latin typeface="Montserrat"/>
            </a:endParaRPr>
          </a:p>
        </p:txBody>
      </p:sp>
      <p:sp>
        <p:nvSpPr>
          <p:cNvPr id="28" name="Rectangle 27">
            <a:extLst>
              <a:ext uri="{FF2B5EF4-FFF2-40B4-BE49-F238E27FC236}">
                <a16:creationId xmlns:a16="http://schemas.microsoft.com/office/drawing/2014/main" id="{D89F71EB-7B54-DBE5-CBBD-A6B4197632BD}"/>
              </a:ext>
            </a:extLst>
          </p:cNvPr>
          <p:cNvSpPr/>
          <p:nvPr/>
        </p:nvSpPr>
        <p:spPr>
          <a:xfrm>
            <a:off x="5178611" y="2430293"/>
            <a:ext cx="1769200" cy="296865"/>
          </a:xfrm>
          <a:prstGeom prst="rect">
            <a:avLst/>
          </a:prstGeom>
          <a:solidFill>
            <a:srgbClr val="052057"/>
          </a:solidFill>
          <a:ln w="9525" cap="flat" cmpd="sng" algn="ctr">
            <a:noFill/>
            <a:prstDash val="solid"/>
          </a:ln>
          <a:effectLst/>
        </p:spPr>
        <p:txBody>
          <a:bodyPr rtlCol="0" anchor="ctr"/>
          <a:lstStyle/>
          <a:p>
            <a:pPr algn="ctr" defTabSz="1219170">
              <a:defRPr/>
            </a:pPr>
            <a:r>
              <a:rPr lang="en-US" sz="1067" kern="0">
                <a:solidFill>
                  <a:srgbClr val="FFFFFF"/>
                </a:solidFill>
                <a:latin typeface="Montserrat"/>
              </a:rPr>
              <a:t>Link to Market</a:t>
            </a:r>
          </a:p>
        </p:txBody>
      </p:sp>
      <p:sp>
        <p:nvSpPr>
          <p:cNvPr id="29" name="Rectangle 28">
            <a:extLst>
              <a:ext uri="{FF2B5EF4-FFF2-40B4-BE49-F238E27FC236}">
                <a16:creationId xmlns:a16="http://schemas.microsoft.com/office/drawing/2014/main" id="{C0E8452F-ED3E-FE2A-2B66-1BD611F5E338}"/>
              </a:ext>
            </a:extLst>
          </p:cNvPr>
          <p:cNvSpPr/>
          <p:nvPr/>
        </p:nvSpPr>
        <p:spPr>
          <a:xfrm>
            <a:off x="9080261" y="2430292"/>
            <a:ext cx="2328420" cy="296865"/>
          </a:xfrm>
          <a:prstGeom prst="rect">
            <a:avLst/>
          </a:prstGeom>
          <a:solidFill>
            <a:srgbClr val="052057"/>
          </a:solidFill>
          <a:ln w="9525" cap="flat" cmpd="sng" algn="ctr">
            <a:noFill/>
            <a:prstDash val="solid"/>
          </a:ln>
          <a:effectLst/>
        </p:spPr>
        <p:txBody>
          <a:bodyPr rtlCol="0" anchor="ctr"/>
          <a:lstStyle/>
          <a:p>
            <a:pPr algn="ctr" defTabSz="1219170">
              <a:defRPr/>
            </a:pPr>
            <a:r>
              <a:rPr lang="en-US" sz="1067" kern="0">
                <a:solidFill>
                  <a:srgbClr val="FFFFFF"/>
                </a:solidFill>
                <a:latin typeface="Montserrat"/>
              </a:rPr>
              <a:t>Market Median Pay Identified</a:t>
            </a:r>
          </a:p>
        </p:txBody>
      </p:sp>
      <p:graphicFrame>
        <p:nvGraphicFramePr>
          <p:cNvPr id="33" name="Table 32">
            <a:extLst>
              <a:ext uri="{FF2B5EF4-FFF2-40B4-BE49-F238E27FC236}">
                <a16:creationId xmlns:a16="http://schemas.microsoft.com/office/drawing/2014/main" id="{A7C4449D-4F64-420A-3B12-70E3AFDEAAE2}"/>
              </a:ext>
            </a:extLst>
          </p:cNvPr>
          <p:cNvGraphicFramePr>
            <a:graphicFrameLocks noGrp="1"/>
          </p:cNvGraphicFramePr>
          <p:nvPr/>
        </p:nvGraphicFramePr>
        <p:xfrm>
          <a:off x="6544929" y="3002727"/>
          <a:ext cx="3307668" cy="2592131"/>
        </p:xfrm>
        <a:graphic>
          <a:graphicData uri="http://schemas.openxmlformats.org/drawingml/2006/table">
            <a:tbl>
              <a:tblPr firstRow="1"/>
              <a:tblGrid>
                <a:gridCol w="472524">
                  <a:extLst>
                    <a:ext uri="{9D8B030D-6E8A-4147-A177-3AD203B41FA5}">
                      <a16:colId xmlns:a16="http://schemas.microsoft.com/office/drawing/2014/main" val="3046152431"/>
                    </a:ext>
                  </a:extLst>
                </a:gridCol>
                <a:gridCol w="967940">
                  <a:extLst>
                    <a:ext uri="{9D8B030D-6E8A-4147-A177-3AD203B41FA5}">
                      <a16:colId xmlns:a16="http://schemas.microsoft.com/office/drawing/2014/main" val="3488447585"/>
                    </a:ext>
                  </a:extLst>
                </a:gridCol>
                <a:gridCol w="868575">
                  <a:extLst>
                    <a:ext uri="{9D8B030D-6E8A-4147-A177-3AD203B41FA5}">
                      <a16:colId xmlns:a16="http://schemas.microsoft.com/office/drawing/2014/main" val="1402430029"/>
                    </a:ext>
                  </a:extLst>
                </a:gridCol>
                <a:gridCol w="998629">
                  <a:extLst>
                    <a:ext uri="{9D8B030D-6E8A-4147-A177-3AD203B41FA5}">
                      <a16:colId xmlns:a16="http://schemas.microsoft.com/office/drawing/2014/main" val="1965331155"/>
                    </a:ext>
                  </a:extLst>
                </a:gridCol>
              </a:tblGrid>
              <a:tr h="286340">
                <a:tc>
                  <a:txBody>
                    <a:bodyPr/>
                    <a:lstStyle/>
                    <a:p>
                      <a:pPr algn="ctr" rtl="0" fontAlgn="b"/>
                      <a:r>
                        <a:rPr lang="en-US" sz="900" b="1" i="0" u="none" strike="noStrike">
                          <a:solidFill>
                            <a:srgbClr val="FFFFFF"/>
                          </a:solidFill>
                          <a:effectLst/>
                          <a:latin typeface="Montserrat" panose="00000500000000000000" pitchFamily="2" charset="0"/>
                        </a:rPr>
                        <a:t>Grade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52057"/>
                    </a:solidFill>
                  </a:tcPr>
                </a:tc>
                <a:tc>
                  <a:txBody>
                    <a:bodyPr/>
                    <a:lstStyle/>
                    <a:p>
                      <a:pPr algn="ctr" rtl="0" fontAlgn="b"/>
                      <a:r>
                        <a:rPr lang="en-US" sz="900" b="1" i="0" u="none" strike="noStrike">
                          <a:solidFill>
                            <a:srgbClr val="FFFFFF"/>
                          </a:solidFill>
                          <a:effectLst/>
                          <a:latin typeface="Montserrat" panose="00000500000000000000" pitchFamily="2" charset="0"/>
                        </a:rPr>
                        <a:t>Min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52057"/>
                    </a:solidFill>
                  </a:tcPr>
                </a:tc>
                <a:tc>
                  <a:txBody>
                    <a:bodyPr/>
                    <a:lstStyle/>
                    <a:p>
                      <a:pPr algn="ctr" rtl="0" fontAlgn="b"/>
                      <a:r>
                        <a:rPr lang="en-US" sz="900" b="1" i="0" u="none" strike="noStrike">
                          <a:solidFill>
                            <a:srgbClr val="FFFFFF"/>
                          </a:solidFill>
                          <a:effectLst/>
                          <a:latin typeface="Montserrat" panose="00000500000000000000" pitchFamily="2" charset="0"/>
                        </a:rPr>
                        <a:t>Mid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52057"/>
                    </a:solidFill>
                  </a:tcPr>
                </a:tc>
                <a:tc>
                  <a:txBody>
                    <a:bodyPr/>
                    <a:lstStyle/>
                    <a:p>
                      <a:pPr algn="ctr" rtl="0" fontAlgn="b"/>
                      <a:r>
                        <a:rPr lang="en-US" sz="900" b="1" i="0" u="none" strike="noStrike">
                          <a:solidFill>
                            <a:srgbClr val="FFFFFF"/>
                          </a:solidFill>
                          <a:effectLst/>
                          <a:latin typeface="Montserrat" panose="00000500000000000000" pitchFamily="2" charset="0"/>
                        </a:rPr>
                        <a:t>Max</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52057"/>
                    </a:solidFill>
                  </a:tcPr>
                </a:tc>
                <a:extLst>
                  <a:ext uri="{0D108BD9-81ED-4DB2-BD59-A6C34878D82A}">
                    <a16:rowId xmlns:a16="http://schemas.microsoft.com/office/drawing/2014/main" val="1334801051"/>
                  </a:ext>
                </a:extLst>
              </a:tr>
              <a:tr h="301411">
                <a:tc>
                  <a:txBody>
                    <a:bodyPr/>
                    <a:lstStyle/>
                    <a:p>
                      <a:pPr algn="ctr" rtl="0" fontAlgn="ctr"/>
                      <a:r>
                        <a:rPr lang="en-US" sz="900" b="0" i="0" u="none" strike="noStrike">
                          <a:solidFill>
                            <a:srgbClr val="000000"/>
                          </a:solidFill>
                          <a:effectLst/>
                          <a:latin typeface="Montserrat" panose="00000500000000000000"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$29,120.00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$36,400.00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$43,680.00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9617651"/>
                  </a:ext>
                </a:extLst>
              </a:tr>
              <a:tr h="286340">
                <a:tc>
                  <a:txBody>
                    <a:bodyPr/>
                    <a:lstStyle/>
                    <a:p>
                      <a:pPr algn="ctr" rtl="0" fontAlgn="ctr"/>
                      <a:r>
                        <a:rPr lang="en-US" sz="900" b="0" i="0" u="none" strike="noStrike">
                          <a:solidFill>
                            <a:srgbClr val="000000"/>
                          </a:solidFill>
                          <a:effectLst/>
                          <a:latin typeface="Montserrat" panose="00000500000000000000"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$32,032.00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$40,040.00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$48,048.00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146631"/>
                  </a:ext>
                </a:extLst>
              </a:tr>
              <a:tr h="286340">
                <a:tc>
                  <a:txBody>
                    <a:bodyPr/>
                    <a:lstStyle/>
                    <a:p>
                      <a:pPr algn="ctr" rtl="0" fontAlgn="ctr"/>
                      <a:r>
                        <a:rPr lang="en-US" sz="900" b="0" i="0" u="none" strike="noStrike">
                          <a:solidFill>
                            <a:srgbClr val="000000"/>
                          </a:solidFill>
                          <a:effectLst/>
                          <a:latin typeface="Montserrat" panose="00000500000000000000" pitchFamily="2"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$35,235.20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$44,054.40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$52,852.80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310016"/>
                  </a:ext>
                </a:extLst>
              </a:tr>
              <a:tr h="286340">
                <a:tc>
                  <a:txBody>
                    <a:bodyPr/>
                    <a:lstStyle/>
                    <a:p>
                      <a:pPr algn="ctr" rtl="0" fontAlgn="ctr"/>
                      <a:r>
                        <a:rPr lang="en-US" sz="900" b="0" i="0" u="none" strike="noStrike">
                          <a:solidFill>
                            <a:srgbClr val="000000"/>
                          </a:solidFill>
                          <a:effectLst/>
                          <a:latin typeface="Montserrat" panose="00000500000000000000" pitchFamily="2"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$38,750.40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$48,443.20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$58,136.00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5339557"/>
                  </a:ext>
                </a:extLst>
              </a:tr>
              <a:tr h="286340">
                <a:tc>
                  <a:txBody>
                    <a:bodyPr/>
                    <a:lstStyle/>
                    <a:p>
                      <a:pPr algn="ctr" rtl="0" fontAlgn="ctr"/>
                      <a:r>
                        <a:rPr lang="en-US" sz="900" b="0" i="0" u="none" strike="noStrike">
                          <a:solidFill>
                            <a:srgbClr val="000000"/>
                          </a:solidFill>
                          <a:effectLst/>
                          <a:latin typeface="Montserrat" panose="00000500000000000000"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$42,640.00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$53,289.60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$63,960.00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52349568"/>
                  </a:ext>
                </a:extLst>
              </a:tr>
              <a:tr h="286340">
                <a:tc>
                  <a:txBody>
                    <a:bodyPr/>
                    <a:lstStyle/>
                    <a:p>
                      <a:pPr algn="ctr" rtl="0" fontAlgn="ctr"/>
                      <a:r>
                        <a:rPr lang="en-US" sz="900" b="0" i="0" u="none" strike="noStrike">
                          <a:solidFill>
                            <a:srgbClr val="000000"/>
                          </a:solidFill>
                          <a:effectLst/>
                          <a:latin typeface="Montserrat" panose="00000500000000000000" pitchFamily="2"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$46,904.00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$58,614.40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$70,345.60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4116181"/>
                  </a:ext>
                </a:extLst>
              </a:tr>
              <a:tr h="286340">
                <a:tc>
                  <a:txBody>
                    <a:bodyPr/>
                    <a:lstStyle/>
                    <a:p>
                      <a:pPr algn="ctr" rtl="0" fontAlgn="ctr"/>
                      <a:r>
                        <a:rPr lang="en-US" sz="900" b="0" i="0" u="none" strike="noStrike">
                          <a:solidFill>
                            <a:srgbClr val="000000"/>
                          </a:solidFill>
                          <a:effectLst/>
                          <a:latin typeface="Montserrat" panose="00000500000000000000" pitchFamily="2"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$51,584.00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$64,480.00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$77,376.00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19296388"/>
                  </a:ext>
                </a:extLst>
              </a:tr>
              <a:tr h="286340">
                <a:tc>
                  <a:txBody>
                    <a:bodyPr/>
                    <a:lstStyle/>
                    <a:p>
                      <a:pPr algn="ctr" rtl="0" fontAlgn="ctr"/>
                      <a:r>
                        <a:rPr lang="en-US" sz="900" b="0" i="0" u="none" strike="noStrike">
                          <a:solidFill>
                            <a:srgbClr val="000000"/>
                          </a:solidFill>
                          <a:effectLst/>
                          <a:latin typeface="Montserrat" panose="00000500000000000000" pitchFamily="2"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$56,742.40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$70,928.00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en-US" sz="900" b="0" i="0" u="none" strike="noStrike">
                          <a:solidFill>
                            <a:srgbClr val="000000"/>
                          </a:solidFill>
                          <a:effectLst/>
                          <a:latin typeface="Montserrat" panose="00000500000000000000" pitchFamily="2" charset="0"/>
                        </a:rPr>
                        <a:t>$85,113.60 </a:t>
                      </a:r>
                    </a:p>
                  </a:txBody>
                  <a:tcPr marL="0" marR="0"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2999847"/>
                  </a:ext>
                </a:extLst>
              </a:tr>
            </a:tbl>
          </a:graphicData>
        </a:graphic>
      </p:graphicFrame>
      <p:sp>
        <p:nvSpPr>
          <p:cNvPr id="34" name="Rectangle 33">
            <a:extLst>
              <a:ext uri="{FF2B5EF4-FFF2-40B4-BE49-F238E27FC236}">
                <a16:creationId xmlns:a16="http://schemas.microsoft.com/office/drawing/2014/main" id="{8CB050EC-1CD2-FB50-1DBA-3B128243259E}"/>
              </a:ext>
            </a:extLst>
          </p:cNvPr>
          <p:cNvSpPr/>
          <p:nvPr/>
        </p:nvSpPr>
        <p:spPr>
          <a:xfrm>
            <a:off x="1478444" y="5275714"/>
            <a:ext cx="2555001" cy="358175"/>
          </a:xfrm>
          <a:prstGeom prst="rect">
            <a:avLst/>
          </a:prstGeom>
          <a:solidFill>
            <a:srgbClr val="052057"/>
          </a:solidFill>
          <a:ln w="9525" cap="flat" cmpd="sng" algn="ctr">
            <a:noFill/>
            <a:prstDash val="solid"/>
          </a:ln>
          <a:effectLst/>
        </p:spPr>
        <p:txBody>
          <a:bodyPr rtlCol="0" anchor="ctr"/>
          <a:lstStyle/>
          <a:p>
            <a:pPr algn="ctr" defTabSz="1219170">
              <a:defRPr/>
            </a:pPr>
            <a:r>
              <a:rPr lang="en-US" sz="1067" kern="0">
                <a:solidFill>
                  <a:srgbClr val="FFFFFF"/>
                </a:solidFill>
                <a:latin typeface="Montserrat"/>
              </a:rPr>
              <a:t>Placement / Movement</a:t>
            </a:r>
          </a:p>
          <a:p>
            <a:pPr algn="ctr" defTabSz="1219170">
              <a:defRPr/>
            </a:pPr>
            <a:r>
              <a:rPr lang="en-US" sz="1067" kern="0">
                <a:solidFill>
                  <a:srgbClr val="FFFFFF"/>
                </a:solidFill>
                <a:latin typeface="Montserrat"/>
              </a:rPr>
              <a:t>Using Quartile System</a:t>
            </a:r>
          </a:p>
        </p:txBody>
      </p:sp>
      <p:sp>
        <p:nvSpPr>
          <p:cNvPr id="36" name="Rectangle 35">
            <a:extLst>
              <a:ext uri="{FF2B5EF4-FFF2-40B4-BE49-F238E27FC236}">
                <a16:creationId xmlns:a16="http://schemas.microsoft.com/office/drawing/2014/main" id="{A4F254D8-DFFB-3BBA-3960-B10CB5917197}"/>
              </a:ext>
            </a:extLst>
          </p:cNvPr>
          <p:cNvSpPr/>
          <p:nvPr/>
        </p:nvSpPr>
        <p:spPr>
          <a:xfrm>
            <a:off x="393109" y="3578170"/>
            <a:ext cx="991088" cy="358175"/>
          </a:xfrm>
          <a:prstGeom prst="rect">
            <a:avLst/>
          </a:prstGeom>
          <a:solidFill>
            <a:srgbClr val="052057"/>
          </a:solidFill>
          <a:ln w="9525" cap="flat" cmpd="sng" algn="ctr">
            <a:noFill/>
            <a:prstDash val="solid"/>
          </a:ln>
          <a:effectLst/>
        </p:spPr>
        <p:txBody>
          <a:bodyPr rtlCol="0" anchor="ctr"/>
          <a:lstStyle/>
          <a:p>
            <a:pPr algn="ctr" defTabSz="1219170">
              <a:defRPr/>
            </a:pPr>
            <a:r>
              <a:rPr lang="en-US" sz="933" kern="0">
                <a:solidFill>
                  <a:srgbClr val="FFFFFF"/>
                </a:solidFill>
                <a:latin typeface="Montserrat"/>
              </a:rPr>
              <a:t>51.8k – 58k</a:t>
            </a:r>
          </a:p>
        </p:txBody>
      </p:sp>
      <p:sp>
        <p:nvSpPr>
          <p:cNvPr id="38" name="Rectangle 37">
            <a:extLst>
              <a:ext uri="{FF2B5EF4-FFF2-40B4-BE49-F238E27FC236}">
                <a16:creationId xmlns:a16="http://schemas.microsoft.com/office/drawing/2014/main" id="{A777D7CF-A87F-71F8-680D-A552B3CCD8C7}"/>
              </a:ext>
            </a:extLst>
          </p:cNvPr>
          <p:cNvSpPr/>
          <p:nvPr/>
        </p:nvSpPr>
        <p:spPr>
          <a:xfrm>
            <a:off x="1699273" y="3578171"/>
            <a:ext cx="991088" cy="358175"/>
          </a:xfrm>
          <a:prstGeom prst="rect">
            <a:avLst/>
          </a:prstGeom>
          <a:solidFill>
            <a:srgbClr val="052057"/>
          </a:solidFill>
          <a:ln w="9525" cap="flat" cmpd="sng" algn="ctr">
            <a:noFill/>
            <a:prstDash val="solid"/>
          </a:ln>
          <a:effectLst/>
        </p:spPr>
        <p:txBody>
          <a:bodyPr rtlCol="0" anchor="ctr"/>
          <a:lstStyle/>
          <a:p>
            <a:pPr algn="ctr" defTabSz="1219170">
              <a:defRPr/>
            </a:pPr>
            <a:r>
              <a:rPr lang="en-US" sz="933" kern="0">
                <a:solidFill>
                  <a:srgbClr val="FFFFFF"/>
                </a:solidFill>
                <a:latin typeface="Montserrat"/>
              </a:rPr>
              <a:t>58k – 64.4k</a:t>
            </a:r>
          </a:p>
        </p:txBody>
      </p:sp>
      <p:sp>
        <p:nvSpPr>
          <p:cNvPr id="39" name="Rectangle 38">
            <a:extLst>
              <a:ext uri="{FF2B5EF4-FFF2-40B4-BE49-F238E27FC236}">
                <a16:creationId xmlns:a16="http://schemas.microsoft.com/office/drawing/2014/main" id="{D1C0646C-5D40-9A19-EBB4-9C9CEE1FF81A}"/>
              </a:ext>
            </a:extLst>
          </p:cNvPr>
          <p:cNvSpPr/>
          <p:nvPr/>
        </p:nvSpPr>
        <p:spPr>
          <a:xfrm>
            <a:off x="2932826" y="3578171"/>
            <a:ext cx="1035445" cy="358175"/>
          </a:xfrm>
          <a:prstGeom prst="rect">
            <a:avLst/>
          </a:prstGeom>
          <a:solidFill>
            <a:srgbClr val="052057"/>
          </a:solidFill>
          <a:ln w="9525" cap="flat" cmpd="sng" algn="ctr">
            <a:noFill/>
            <a:prstDash val="solid"/>
          </a:ln>
          <a:effectLst/>
        </p:spPr>
        <p:txBody>
          <a:bodyPr rtlCol="0" anchor="ctr"/>
          <a:lstStyle/>
          <a:p>
            <a:pPr algn="ctr" defTabSz="1219170">
              <a:defRPr/>
            </a:pPr>
            <a:r>
              <a:rPr lang="en-US" sz="933" kern="0">
                <a:solidFill>
                  <a:srgbClr val="FFFFFF"/>
                </a:solidFill>
                <a:latin typeface="Montserrat"/>
              </a:rPr>
              <a:t>64.4k – 70.9k</a:t>
            </a:r>
          </a:p>
        </p:txBody>
      </p:sp>
      <p:sp>
        <p:nvSpPr>
          <p:cNvPr id="40" name="Rectangle 39">
            <a:extLst>
              <a:ext uri="{FF2B5EF4-FFF2-40B4-BE49-F238E27FC236}">
                <a16:creationId xmlns:a16="http://schemas.microsoft.com/office/drawing/2014/main" id="{A9ACA35F-A4C2-14E8-A89F-98C56F02E1A5}"/>
              </a:ext>
            </a:extLst>
          </p:cNvPr>
          <p:cNvSpPr/>
          <p:nvPr/>
        </p:nvSpPr>
        <p:spPr>
          <a:xfrm>
            <a:off x="4210735" y="3579573"/>
            <a:ext cx="991088" cy="358175"/>
          </a:xfrm>
          <a:prstGeom prst="rect">
            <a:avLst/>
          </a:prstGeom>
          <a:solidFill>
            <a:srgbClr val="052057"/>
          </a:solidFill>
          <a:ln w="9525" cap="flat" cmpd="sng" algn="ctr">
            <a:noFill/>
            <a:prstDash val="solid"/>
          </a:ln>
          <a:effectLst/>
        </p:spPr>
        <p:txBody>
          <a:bodyPr rtlCol="0" anchor="ctr"/>
          <a:lstStyle/>
          <a:p>
            <a:pPr algn="ctr" defTabSz="1219170">
              <a:defRPr/>
            </a:pPr>
            <a:r>
              <a:rPr lang="en-US" sz="933" kern="0">
                <a:solidFill>
                  <a:srgbClr val="FFFFFF"/>
                </a:solidFill>
                <a:latin typeface="Montserrat"/>
              </a:rPr>
              <a:t>70.9k – 77.3k</a:t>
            </a:r>
          </a:p>
        </p:txBody>
      </p:sp>
      <p:sp>
        <p:nvSpPr>
          <p:cNvPr id="41" name="Arrow: Right 40">
            <a:extLst>
              <a:ext uri="{FF2B5EF4-FFF2-40B4-BE49-F238E27FC236}">
                <a16:creationId xmlns:a16="http://schemas.microsoft.com/office/drawing/2014/main" id="{E68E392E-9F6C-90D8-2178-C3D2B8AD30DE}"/>
              </a:ext>
            </a:extLst>
          </p:cNvPr>
          <p:cNvSpPr/>
          <p:nvPr/>
        </p:nvSpPr>
        <p:spPr>
          <a:xfrm rot="10800000">
            <a:off x="5482727" y="4043444"/>
            <a:ext cx="647796" cy="654941"/>
          </a:xfrm>
          <a:prstGeom prst="rightArrow">
            <a:avLst/>
          </a:prstGeom>
          <a:solidFill>
            <a:srgbClr val="052057"/>
          </a:solidFill>
          <a:ln w="9525" cap="flat" cmpd="sng" algn="ctr">
            <a:noFill/>
            <a:prstDash val="solid"/>
          </a:ln>
          <a:effectLst/>
        </p:spPr>
        <p:txBody>
          <a:bodyPr rtlCol="0" anchor="ctr"/>
          <a:lstStyle/>
          <a:p>
            <a:pPr algn="ctr" defTabSz="1219170">
              <a:defRPr/>
            </a:pPr>
            <a:endParaRPr lang="en-US" sz="2400" kern="0">
              <a:solidFill>
                <a:srgbClr val="FFFFFF"/>
              </a:solidFill>
              <a:latin typeface="Montserrat"/>
            </a:endParaRPr>
          </a:p>
        </p:txBody>
      </p:sp>
      <p:sp>
        <p:nvSpPr>
          <p:cNvPr id="42" name="Arrow: Bent 41">
            <a:extLst>
              <a:ext uri="{FF2B5EF4-FFF2-40B4-BE49-F238E27FC236}">
                <a16:creationId xmlns:a16="http://schemas.microsoft.com/office/drawing/2014/main" id="{A7B595AA-CE3E-FEC1-D21B-A256AFB100AA}"/>
              </a:ext>
            </a:extLst>
          </p:cNvPr>
          <p:cNvSpPr/>
          <p:nvPr/>
        </p:nvSpPr>
        <p:spPr>
          <a:xfrm flipH="1" flipV="1">
            <a:off x="10078247" y="2954583"/>
            <a:ext cx="1101900" cy="1739883"/>
          </a:xfrm>
          <a:prstGeom prst="bentArrow">
            <a:avLst/>
          </a:prstGeom>
          <a:solidFill>
            <a:srgbClr val="052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black"/>
              </a:solidFill>
              <a:latin typeface="Calibri" panose="020F0502020204030204"/>
            </a:endParaRPr>
          </a:p>
        </p:txBody>
      </p:sp>
      <p:pic>
        <p:nvPicPr>
          <p:cNvPr id="44" name="Picture 43">
            <a:extLst>
              <a:ext uri="{FF2B5EF4-FFF2-40B4-BE49-F238E27FC236}">
                <a16:creationId xmlns:a16="http://schemas.microsoft.com/office/drawing/2014/main" id="{9A886CE8-DAC9-EB5C-EB8D-C3AA4A235B36}"/>
              </a:ext>
            </a:extLst>
          </p:cNvPr>
          <p:cNvPicPr>
            <a:picLocks noChangeAspect="1"/>
          </p:cNvPicPr>
          <p:nvPr/>
        </p:nvPicPr>
        <p:blipFill>
          <a:blip r:embed="rId6"/>
          <a:stretch>
            <a:fillRect/>
          </a:stretch>
        </p:blipFill>
        <p:spPr>
          <a:xfrm>
            <a:off x="192387" y="3987021"/>
            <a:ext cx="5190795" cy="1222040"/>
          </a:xfrm>
          <a:prstGeom prst="rect">
            <a:avLst/>
          </a:prstGeom>
          <a:ln>
            <a:solidFill>
              <a:srgbClr val="052057"/>
            </a:solidFill>
          </a:ln>
        </p:spPr>
      </p:pic>
    </p:spTree>
    <p:extLst>
      <p:ext uri="{BB962C8B-B14F-4D97-AF65-F5344CB8AC3E}">
        <p14:creationId xmlns:p14="http://schemas.microsoft.com/office/powerpoint/2010/main" val="423697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nodePh="1">
                                  <p:stCondLst>
                                    <p:cond delay="0"/>
                                  </p:stCondLst>
                                  <p:endCondLst>
                                    <p:cond evt="begin" delay="0">
                                      <p:tn val="49"/>
                                    </p:cond>
                                  </p:endCondLst>
                                  <p:childTnLst>
                                    <p:set>
                                      <p:cBhvr>
                                        <p:cTn id="5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4" grpId="0" animBg="1"/>
      <p:bldP spid="26" grpId="0" animBg="1"/>
      <p:bldP spid="28" grpId="0" animBg="1"/>
      <p:bldP spid="29" grpId="0" animBg="1"/>
      <p:bldP spid="34" grpId="0" animBg="1"/>
      <p:bldP spid="36" grpId="0" animBg="1"/>
      <p:bldP spid="38" grpId="0" animBg="1"/>
      <p:bldP spid="39"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3475631" cy="461665"/>
          </a:xfrm>
          <a:prstGeom prst="rect">
            <a:avLst/>
          </a:prstGeom>
          <a:noFill/>
        </p:spPr>
        <p:txBody>
          <a:bodyPr wrap="none" rtlCol="0">
            <a:spAutoFit/>
          </a:bodyPr>
          <a:lstStyle/>
          <a:p>
            <a:pPr defTabSz="609570"/>
            <a:r>
              <a:rPr lang="en-US" sz="2400" b="1">
                <a:solidFill>
                  <a:srgbClr val="052057"/>
                </a:solidFill>
                <a:latin typeface="Montserrat" pitchFamily="2" charset="0"/>
              </a:rPr>
              <a:t>Adjustment By Type</a:t>
            </a:r>
          </a:p>
        </p:txBody>
      </p:sp>
      <p:sp>
        <p:nvSpPr>
          <p:cNvPr id="14" name="Subtitle 2">
            <a:extLst>
              <a:ext uri="{FF2B5EF4-FFF2-40B4-BE49-F238E27FC236}">
                <a16:creationId xmlns:a16="http://schemas.microsoft.com/office/drawing/2014/main" id="{DD715345-0993-D73C-455F-CB75C8423F9F}"/>
              </a:ext>
            </a:extLst>
          </p:cNvPr>
          <p:cNvSpPr txBox="1">
            <a:spLocks/>
          </p:cNvSpPr>
          <p:nvPr/>
        </p:nvSpPr>
        <p:spPr>
          <a:xfrm>
            <a:off x="609600" y="1097727"/>
            <a:ext cx="10972800" cy="585600"/>
          </a:xfrm>
          <a:prstGeom prst="rect">
            <a:avLst/>
          </a:prstGeom>
        </p:spPr>
        <p:txBody>
          <a:bodyPr vert="horz" lIns="0" tIns="0" rIns="0" bIns="0" rtlCol="0" anchor="t" anchorCtr="0">
            <a:normAutofit lnSpcReduction="10000"/>
          </a:bodyPr>
          <a:lst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baseline="0">
                <a:solidFill>
                  <a:schemeClr val="tx2"/>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baseline="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spcBef>
                <a:spcPts val="1333"/>
              </a:spcBef>
              <a:buClr>
                <a:srgbClr val="00548B"/>
              </a:buClr>
              <a:defRPr/>
            </a:pPr>
            <a:r>
              <a:rPr lang="en-US" sz="1867">
                <a:solidFill>
                  <a:srgbClr val="242724"/>
                </a:solidFill>
              </a:rPr>
              <a:t>Pay can be adjusted based on a number of factors, but each one has definitions and standards.</a:t>
            </a:r>
          </a:p>
        </p:txBody>
      </p:sp>
      <p:sp>
        <p:nvSpPr>
          <p:cNvPr id="15" name="Rectangle 14">
            <a:extLst>
              <a:ext uri="{FF2B5EF4-FFF2-40B4-BE49-F238E27FC236}">
                <a16:creationId xmlns:a16="http://schemas.microsoft.com/office/drawing/2014/main" id="{FCD7271F-CB15-8D04-F503-5CC36CB78E06}"/>
              </a:ext>
            </a:extLst>
          </p:cNvPr>
          <p:cNvSpPr/>
          <p:nvPr/>
        </p:nvSpPr>
        <p:spPr>
          <a:xfrm>
            <a:off x="191845" y="1901949"/>
            <a:ext cx="2804160" cy="2072640"/>
          </a:xfrm>
          <a:prstGeom prst="rect">
            <a:avLst/>
          </a:prstGeom>
          <a:solidFill>
            <a:srgbClr val="00548B"/>
          </a:solidFill>
          <a:ln w="9525" cap="flat" cmpd="sng" algn="ctr">
            <a:noFill/>
            <a:prstDash val="solid"/>
          </a:ln>
          <a:effectLst/>
        </p:spPr>
        <p:txBody>
          <a:bodyPr rtlCol="0" anchor="ctr"/>
          <a:lstStyle/>
          <a:p>
            <a:pPr algn="ctr" defTabSz="812760">
              <a:defRPr/>
            </a:pPr>
            <a:r>
              <a:rPr lang="en-US" sz="2400" b="1" kern="0">
                <a:solidFill>
                  <a:srgbClr val="FFFFFF"/>
                </a:solidFill>
                <a:latin typeface="Arial" panose="020B0604020202020204" pitchFamily="34" charset="0"/>
              </a:rPr>
              <a:t>Base Pay</a:t>
            </a:r>
          </a:p>
          <a:p>
            <a:pPr algn="ctr" defTabSz="812760">
              <a:defRPr/>
            </a:pPr>
            <a:r>
              <a:rPr lang="en-US" sz="1600" kern="0">
                <a:solidFill>
                  <a:srgbClr val="FFFFFF"/>
                </a:solidFill>
                <a:latin typeface="Arial" panose="020B0604020202020204" pitchFamily="34" charset="0"/>
              </a:rPr>
              <a:t>Reflects the market and internal valuation of </a:t>
            </a:r>
            <a:r>
              <a:rPr lang="en-US" sz="1600" b="1" kern="0">
                <a:solidFill>
                  <a:srgbClr val="FFFFFF"/>
                </a:solidFill>
                <a:latin typeface="Arial" panose="020B0604020202020204" pitchFamily="34" charset="0"/>
              </a:rPr>
              <a:t>job</a:t>
            </a:r>
          </a:p>
        </p:txBody>
      </p:sp>
      <p:sp>
        <p:nvSpPr>
          <p:cNvPr id="16" name="Rectangle 15">
            <a:extLst>
              <a:ext uri="{FF2B5EF4-FFF2-40B4-BE49-F238E27FC236}">
                <a16:creationId xmlns:a16="http://schemas.microsoft.com/office/drawing/2014/main" id="{74BE01DB-2566-9C05-3A0E-AC3247991F31}"/>
              </a:ext>
            </a:extLst>
          </p:cNvPr>
          <p:cNvSpPr/>
          <p:nvPr/>
        </p:nvSpPr>
        <p:spPr>
          <a:xfrm>
            <a:off x="6194611" y="1901949"/>
            <a:ext cx="2804160" cy="2072640"/>
          </a:xfrm>
          <a:prstGeom prst="rect">
            <a:avLst/>
          </a:prstGeom>
          <a:solidFill>
            <a:srgbClr val="00548B">
              <a:lumMod val="40000"/>
              <a:lumOff val="60000"/>
            </a:srgbClr>
          </a:solidFill>
          <a:ln w="9525" cap="flat" cmpd="sng" algn="ctr">
            <a:noFill/>
            <a:prstDash val="solid"/>
          </a:ln>
          <a:effectLst/>
        </p:spPr>
        <p:txBody>
          <a:bodyPr rtlCol="0" anchor="ctr"/>
          <a:lstStyle/>
          <a:p>
            <a:pPr algn="ctr" defTabSz="812760">
              <a:defRPr/>
            </a:pPr>
            <a:r>
              <a:rPr lang="en-US" sz="2400" b="1" kern="0">
                <a:solidFill>
                  <a:srgbClr val="FFFFFF"/>
                </a:solidFill>
                <a:latin typeface="Arial" panose="020B0604020202020204" pitchFamily="34" charset="0"/>
              </a:rPr>
              <a:t>Additional Pay</a:t>
            </a:r>
          </a:p>
          <a:p>
            <a:pPr algn="ctr" defTabSz="812760">
              <a:defRPr/>
            </a:pPr>
            <a:r>
              <a:rPr lang="en-US" sz="1600" kern="0">
                <a:solidFill>
                  <a:srgbClr val="FFFFFF"/>
                </a:solidFill>
                <a:latin typeface="Arial" panose="020B0604020202020204" pitchFamily="34" charset="0"/>
              </a:rPr>
              <a:t>Reflects additional time or effort outside standard job expectations</a:t>
            </a:r>
            <a:endParaRPr lang="en-US" sz="1600" b="1" kern="0">
              <a:solidFill>
                <a:srgbClr val="FFFFFF"/>
              </a:solidFill>
              <a:latin typeface="Arial" panose="020B0604020202020204" pitchFamily="34" charset="0"/>
            </a:endParaRPr>
          </a:p>
        </p:txBody>
      </p:sp>
      <p:sp>
        <p:nvSpPr>
          <p:cNvPr id="17" name="Rectangle 16">
            <a:extLst>
              <a:ext uri="{FF2B5EF4-FFF2-40B4-BE49-F238E27FC236}">
                <a16:creationId xmlns:a16="http://schemas.microsoft.com/office/drawing/2014/main" id="{38976A41-EA0D-5EC5-15A1-BC6FEBEB4D0A}"/>
              </a:ext>
            </a:extLst>
          </p:cNvPr>
          <p:cNvSpPr/>
          <p:nvPr/>
        </p:nvSpPr>
        <p:spPr>
          <a:xfrm>
            <a:off x="9195995" y="1901515"/>
            <a:ext cx="2804160" cy="2072640"/>
          </a:xfrm>
          <a:prstGeom prst="rect">
            <a:avLst/>
          </a:prstGeom>
          <a:solidFill>
            <a:srgbClr val="00548B">
              <a:lumMod val="60000"/>
              <a:lumOff val="40000"/>
            </a:srgbClr>
          </a:solidFill>
          <a:ln w="9525" cap="flat" cmpd="sng" algn="ctr">
            <a:noFill/>
            <a:prstDash val="solid"/>
          </a:ln>
          <a:effectLst/>
        </p:spPr>
        <p:txBody>
          <a:bodyPr rtlCol="0" anchor="ctr"/>
          <a:lstStyle/>
          <a:p>
            <a:pPr algn="ctr" defTabSz="812760">
              <a:defRPr/>
            </a:pPr>
            <a:r>
              <a:rPr lang="en-US" sz="2400" b="1" kern="0">
                <a:solidFill>
                  <a:srgbClr val="FFFFFF"/>
                </a:solidFill>
                <a:latin typeface="Arial" panose="020B0604020202020204"/>
              </a:rPr>
              <a:t>Performance Pay</a:t>
            </a:r>
          </a:p>
          <a:p>
            <a:pPr algn="ctr" defTabSz="812760">
              <a:defRPr/>
            </a:pPr>
            <a:r>
              <a:rPr lang="en-US" sz="1600" kern="0">
                <a:solidFill>
                  <a:srgbClr val="FFFFFF"/>
                </a:solidFill>
                <a:latin typeface="Arial" panose="020B0604020202020204"/>
              </a:rPr>
              <a:t>Recognizes the annual impact and contribution of an individual relative to expectations.</a:t>
            </a:r>
            <a:endParaRPr lang="en-US" sz="1600" b="1" kern="0">
              <a:solidFill>
                <a:srgbClr val="FFFFFF"/>
              </a:solidFill>
              <a:latin typeface="Arial" panose="020B0604020202020204"/>
            </a:endParaRPr>
          </a:p>
        </p:txBody>
      </p:sp>
      <p:sp>
        <p:nvSpPr>
          <p:cNvPr id="18" name="TextBox 17">
            <a:extLst>
              <a:ext uri="{FF2B5EF4-FFF2-40B4-BE49-F238E27FC236}">
                <a16:creationId xmlns:a16="http://schemas.microsoft.com/office/drawing/2014/main" id="{9455E673-458F-C2A9-4CF0-6DB536916053}"/>
              </a:ext>
            </a:extLst>
          </p:cNvPr>
          <p:cNvSpPr txBox="1"/>
          <p:nvPr/>
        </p:nvSpPr>
        <p:spPr>
          <a:xfrm>
            <a:off x="191846" y="3974155"/>
            <a:ext cx="2804159" cy="830997"/>
          </a:xfrm>
          <a:prstGeom prst="rect">
            <a:avLst/>
          </a:prstGeom>
          <a:noFill/>
        </p:spPr>
        <p:txBody>
          <a:bodyPr wrap="square" rtlCol="0">
            <a:spAutoFit/>
          </a:bodyPr>
          <a:lstStyle/>
          <a:p>
            <a:pPr marL="228594" indent="-228594" defTabSz="812760">
              <a:buFont typeface="Arial" panose="020B0604020202020204" pitchFamily="34" charset="0"/>
              <a:buChar char="•"/>
            </a:pPr>
            <a:r>
              <a:rPr lang="en-US" sz="1600">
                <a:solidFill>
                  <a:srgbClr val="00548B"/>
                </a:solidFill>
                <a:latin typeface="Montserrat" pitchFamily="2" charset="0"/>
              </a:rPr>
              <a:t>Market Adjustment</a:t>
            </a:r>
          </a:p>
          <a:p>
            <a:pPr marL="228594" indent="-228594" defTabSz="812760">
              <a:buFont typeface="Arial" panose="020B0604020202020204" pitchFamily="34" charset="0"/>
              <a:buChar char="•"/>
            </a:pPr>
            <a:r>
              <a:rPr lang="en-US" sz="1600">
                <a:solidFill>
                  <a:srgbClr val="00548B"/>
                </a:solidFill>
                <a:latin typeface="Montserrat" pitchFamily="2" charset="0"/>
              </a:rPr>
              <a:t>Promotion</a:t>
            </a:r>
          </a:p>
          <a:p>
            <a:pPr marL="228594" indent="-228594" defTabSz="812760">
              <a:buFont typeface="Arial" panose="020B0604020202020204" pitchFamily="34" charset="0"/>
              <a:buChar char="•"/>
            </a:pPr>
            <a:r>
              <a:rPr lang="en-US" sz="1600">
                <a:solidFill>
                  <a:srgbClr val="00548B"/>
                </a:solidFill>
                <a:latin typeface="Montserrat" pitchFamily="2" charset="0"/>
              </a:rPr>
              <a:t>Reclassification </a:t>
            </a:r>
          </a:p>
        </p:txBody>
      </p:sp>
      <p:sp>
        <p:nvSpPr>
          <p:cNvPr id="19" name="TextBox 18">
            <a:extLst>
              <a:ext uri="{FF2B5EF4-FFF2-40B4-BE49-F238E27FC236}">
                <a16:creationId xmlns:a16="http://schemas.microsoft.com/office/drawing/2014/main" id="{3CEF69E0-2933-E1F8-96B1-0587F61604B4}"/>
              </a:ext>
            </a:extLst>
          </p:cNvPr>
          <p:cNvSpPr txBox="1"/>
          <p:nvPr/>
        </p:nvSpPr>
        <p:spPr>
          <a:xfrm>
            <a:off x="9195990" y="3970257"/>
            <a:ext cx="2804157" cy="1077218"/>
          </a:xfrm>
          <a:prstGeom prst="rect">
            <a:avLst/>
          </a:prstGeom>
          <a:noFill/>
        </p:spPr>
        <p:txBody>
          <a:bodyPr wrap="square" rtlCol="0">
            <a:spAutoFit/>
          </a:bodyPr>
          <a:lstStyle/>
          <a:p>
            <a:pPr marL="228594" indent="-228594" defTabSz="812760">
              <a:buFont typeface="Arial" panose="020B0604020202020204" pitchFamily="34" charset="0"/>
              <a:buChar char="•"/>
            </a:pPr>
            <a:r>
              <a:rPr lang="en-US" sz="1600">
                <a:solidFill>
                  <a:srgbClr val="00548B"/>
                </a:solidFill>
                <a:latin typeface="Montserrat" pitchFamily="2" charset="77"/>
              </a:rPr>
              <a:t>Annual Pay Program tied to meeting or exceeding expectations.</a:t>
            </a:r>
          </a:p>
        </p:txBody>
      </p:sp>
      <p:sp>
        <p:nvSpPr>
          <p:cNvPr id="20" name="TextBox 19">
            <a:extLst>
              <a:ext uri="{FF2B5EF4-FFF2-40B4-BE49-F238E27FC236}">
                <a16:creationId xmlns:a16="http://schemas.microsoft.com/office/drawing/2014/main" id="{E5433DE9-AA35-797A-D967-EADF31DB326E}"/>
              </a:ext>
            </a:extLst>
          </p:cNvPr>
          <p:cNvSpPr txBox="1"/>
          <p:nvPr/>
        </p:nvSpPr>
        <p:spPr>
          <a:xfrm>
            <a:off x="6194610" y="3970256"/>
            <a:ext cx="2804159" cy="2116862"/>
          </a:xfrm>
          <a:prstGeom prst="rect">
            <a:avLst/>
          </a:prstGeom>
          <a:noFill/>
        </p:spPr>
        <p:txBody>
          <a:bodyPr wrap="square" rtlCol="0">
            <a:spAutoFit/>
          </a:bodyPr>
          <a:lstStyle/>
          <a:p>
            <a:pPr marL="228594" indent="-228594" defTabSz="812760">
              <a:buFont typeface="Arial" panose="020B0604020202020204" pitchFamily="34" charset="0"/>
              <a:buChar char="•"/>
            </a:pPr>
            <a:r>
              <a:rPr lang="en-US" sz="1600">
                <a:solidFill>
                  <a:srgbClr val="00548B"/>
                </a:solidFill>
                <a:latin typeface="Montserrat" pitchFamily="2" charset="77"/>
              </a:rPr>
              <a:t>Overtime</a:t>
            </a:r>
          </a:p>
          <a:p>
            <a:pPr marL="228594" indent="-228594" defTabSz="812760">
              <a:buFont typeface="Arial" panose="020B0604020202020204" pitchFamily="34" charset="0"/>
              <a:buChar char="•"/>
            </a:pPr>
            <a:r>
              <a:rPr lang="en-US" sz="1600">
                <a:solidFill>
                  <a:srgbClr val="00548B"/>
                </a:solidFill>
                <a:latin typeface="Montserrat" pitchFamily="2" charset="77"/>
              </a:rPr>
              <a:t>Shift Differential</a:t>
            </a:r>
          </a:p>
          <a:p>
            <a:pPr marL="228594" indent="-228594" defTabSz="812760">
              <a:buFont typeface="Arial" panose="020B0604020202020204" pitchFamily="34" charset="0"/>
              <a:buChar char="•"/>
            </a:pPr>
            <a:r>
              <a:rPr lang="en-US" sz="1600">
                <a:solidFill>
                  <a:srgbClr val="00548B"/>
                </a:solidFill>
                <a:latin typeface="Montserrat" pitchFamily="2" charset="77"/>
              </a:rPr>
              <a:t>Interim Roles</a:t>
            </a:r>
          </a:p>
          <a:p>
            <a:pPr marL="228594" indent="-228594" defTabSz="812760">
              <a:buFont typeface="Arial" panose="020B0604020202020204" pitchFamily="34" charset="0"/>
              <a:buChar char="•"/>
            </a:pPr>
            <a:r>
              <a:rPr lang="en-US" sz="1600">
                <a:solidFill>
                  <a:srgbClr val="00548B"/>
                </a:solidFill>
                <a:latin typeface="Montserrat" pitchFamily="2" charset="77"/>
              </a:rPr>
              <a:t>Special Assignments</a:t>
            </a:r>
          </a:p>
          <a:p>
            <a:pPr marL="228594" indent="-228594" defTabSz="812760">
              <a:buFont typeface="Arial" panose="020B0604020202020204" pitchFamily="34" charset="0"/>
              <a:buChar char="•"/>
            </a:pPr>
            <a:r>
              <a:rPr lang="en-US" sz="1600">
                <a:solidFill>
                  <a:srgbClr val="00548B"/>
                </a:solidFill>
                <a:latin typeface="Montserrat" pitchFamily="2" charset="77"/>
              </a:rPr>
              <a:t>Additional Jobs</a:t>
            </a:r>
          </a:p>
          <a:p>
            <a:pPr marL="228594" indent="-228594" defTabSz="812760">
              <a:buFont typeface="Arial" panose="020B0604020202020204" pitchFamily="34" charset="0"/>
              <a:buChar char="•"/>
            </a:pPr>
            <a:r>
              <a:rPr lang="en-US" sz="1600">
                <a:solidFill>
                  <a:srgbClr val="00548B"/>
                </a:solidFill>
                <a:latin typeface="Montserrat" pitchFamily="2" charset="77"/>
              </a:rPr>
              <a:t>Occasional Additional Services</a:t>
            </a:r>
          </a:p>
          <a:p>
            <a:pPr algn="ctr" defTabSz="812760"/>
            <a:endParaRPr lang="en-US" sz="1956">
              <a:solidFill>
                <a:srgbClr val="00548B"/>
              </a:solidFill>
              <a:latin typeface="Montserrat" pitchFamily="2" charset="77"/>
            </a:endParaRPr>
          </a:p>
        </p:txBody>
      </p:sp>
      <p:sp>
        <p:nvSpPr>
          <p:cNvPr id="21" name="Rectangle 20">
            <a:extLst>
              <a:ext uri="{FF2B5EF4-FFF2-40B4-BE49-F238E27FC236}">
                <a16:creationId xmlns:a16="http://schemas.microsoft.com/office/drawing/2014/main" id="{7F6D9582-7B34-7409-8DEB-7B47475E2CA0}"/>
              </a:ext>
            </a:extLst>
          </p:cNvPr>
          <p:cNvSpPr/>
          <p:nvPr/>
        </p:nvSpPr>
        <p:spPr>
          <a:xfrm>
            <a:off x="3193228" y="1901515"/>
            <a:ext cx="2804160" cy="2072640"/>
          </a:xfrm>
          <a:prstGeom prst="rect">
            <a:avLst/>
          </a:prstGeom>
          <a:solidFill>
            <a:srgbClr val="00548B">
              <a:lumMod val="20000"/>
              <a:lumOff val="80000"/>
            </a:srgbClr>
          </a:solidFill>
          <a:ln w="9525" cap="flat" cmpd="sng" algn="ctr">
            <a:noFill/>
            <a:prstDash val="solid"/>
          </a:ln>
          <a:effectLst/>
        </p:spPr>
        <p:txBody>
          <a:bodyPr rtlCol="0" anchor="ctr"/>
          <a:lstStyle/>
          <a:p>
            <a:pPr algn="ctr" defTabSz="812760">
              <a:defRPr/>
            </a:pPr>
            <a:r>
              <a:rPr lang="en-US" sz="2400" b="1" kern="0">
                <a:solidFill>
                  <a:srgbClr val="00548B"/>
                </a:solidFill>
                <a:latin typeface="Arial" panose="020B0604020202020204" pitchFamily="34" charset="0"/>
              </a:rPr>
              <a:t>Pay Positioning</a:t>
            </a:r>
          </a:p>
          <a:p>
            <a:pPr algn="ctr" defTabSz="812760">
              <a:defRPr/>
            </a:pPr>
            <a:r>
              <a:rPr lang="en-US" sz="1600" kern="0">
                <a:solidFill>
                  <a:srgbClr val="00548B"/>
                </a:solidFill>
                <a:latin typeface="Arial" panose="020B0604020202020204" pitchFamily="34" charset="0"/>
              </a:rPr>
              <a:t>Reflects value of individual skills, qualifications, or sustained applied experience within a job</a:t>
            </a:r>
          </a:p>
        </p:txBody>
      </p:sp>
      <p:sp>
        <p:nvSpPr>
          <p:cNvPr id="22" name="TextBox 21">
            <a:extLst>
              <a:ext uri="{FF2B5EF4-FFF2-40B4-BE49-F238E27FC236}">
                <a16:creationId xmlns:a16="http://schemas.microsoft.com/office/drawing/2014/main" id="{035342A7-732B-39D3-7F55-5F9461EB346B}"/>
              </a:ext>
            </a:extLst>
          </p:cNvPr>
          <p:cNvSpPr txBox="1"/>
          <p:nvPr/>
        </p:nvSpPr>
        <p:spPr>
          <a:xfrm>
            <a:off x="3193229" y="3970257"/>
            <a:ext cx="2804159" cy="1569660"/>
          </a:xfrm>
          <a:prstGeom prst="rect">
            <a:avLst/>
          </a:prstGeom>
          <a:noFill/>
        </p:spPr>
        <p:txBody>
          <a:bodyPr wrap="square" rtlCol="0">
            <a:spAutoFit/>
          </a:bodyPr>
          <a:lstStyle/>
          <a:p>
            <a:pPr marL="228594" indent="-228594" defTabSz="812760">
              <a:buFont typeface="Arial" panose="020B0604020202020204" pitchFamily="34" charset="0"/>
              <a:buChar char="•"/>
            </a:pPr>
            <a:r>
              <a:rPr lang="en-US" sz="1600">
                <a:solidFill>
                  <a:srgbClr val="00548B"/>
                </a:solidFill>
                <a:latin typeface="Montserrat" pitchFamily="2" charset="0"/>
              </a:rPr>
              <a:t>Equity Adjustment</a:t>
            </a:r>
          </a:p>
          <a:p>
            <a:pPr marL="228594" indent="-228594" defTabSz="812760">
              <a:buFont typeface="Arial" panose="020B0604020202020204" pitchFamily="34" charset="0"/>
              <a:buChar char="•"/>
            </a:pPr>
            <a:r>
              <a:rPr lang="en-US" sz="1600">
                <a:solidFill>
                  <a:srgbClr val="00548B"/>
                </a:solidFill>
                <a:latin typeface="Montserrat" pitchFamily="2" charset="0"/>
              </a:rPr>
              <a:t>Qualifications Adjustment</a:t>
            </a:r>
          </a:p>
          <a:p>
            <a:pPr marL="228594" indent="-228594" defTabSz="812760">
              <a:buFont typeface="Arial" panose="020B0604020202020204" pitchFamily="34" charset="0"/>
              <a:buChar char="•"/>
            </a:pPr>
            <a:r>
              <a:rPr lang="en-US" sz="1600">
                <a:solidFill>
                  <a:srgbClr val="00548B"/>
                </a:solidFill>
                <a:latin typeface="Montserrat" pitchFamily="2" charset="0"/>
              </a:rPr>
              <a:t>Retention Adjustment</a:t>
            </a:r>
          </a:p>
          <a:p>
            <a:pPr marL="228594" indent="-228594" defTabSz="812760">
              <a:buFont typeface="Arial" panose="020B0604020202020204" pitchFamily="34" charset="0"/>
              <a:buChar char="•"/>
            </a:pPr>
            <a:endParaRPr lang="en-US" sz="1600">
              <a:solidFill>
                <a:srgbClr val="00548B"/>
              </a:solidFill>
              <a:latin typeface="Montserrat" pitchFamily="2" charset="0"/>
            </a:endParaRPr>
          </a:p>
          <a:p>
            <a:pPr marL="228594" indent="-228594" defTabSz="812760">
              <a:buFont typeface="Arial" panose="020B0604020202020204" pitchFamily="34" charset="0"/>
              <a:buChar char="•"/>
            </a:pPr>
            <a:endParaRPr lang="en-US" sz="1600">
              <a:solidFill>
                <a:srgbClr val="00548B"/>
              </a:solidFill>
              <a:latin typeface="Montserrat" pitchFamily="2" charset="0"/>
            </a:endParaRPr>
          </a:p>
        </p:txBody>
      </p:sp>
    </p:spTree>
    <p:extLst>
      <p:ext uri="{BB962C8B-B14F-4D97-AF65-F5344CB8AC3E}">
        <p14:creationId xmlns:p14="http://schemas.microsoft.com/office/powerpoint/2010/main" val="27873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2B41C-432D-CE45-B4FC-91DE79871434}"/>
              </a:ext>
            </a:extLst>
          </p:cNvPr>
          <p:cNvPicPr>
            <a:picLocks noChangeAspect="1"/>
          </p:cNvPicPr>
          <p:nvPr/>
        </p:nvPicPr>
        <p:blipFill>
          <a:blip r:embed="rId2"/>
          <a:stretch>
            <a:fillRect/>
          </a:stretch>
        </p:blipFill>
        <p:spPr>
          <a:xfrm>
            <a:off x="1" y="0"/>
            <a:ext cx="12153900" cy="6858000"/>
          </a:xfrm>
          <a:prstGeom prst="rect">
            <a:avLst/>
          </a:prstGeom>
          <a:solidFill>
            <a:srgbClr val="12284D"/>
          </a:solidFill>
        </p:spPr>
      </p:pic>
      <p:sp>
        <p:nvSpPr>
          <p:cNvPr id="3" name="TextBox 2">
            <a:extLst>
              <a:ext uri="{FF2B5EF4-FFF2-40B4-BE49-F238E27FC236}">
                <a16:creationId xmlns:a16="http://schemas.microsoft.com/office/drawing/2014/main" id="{BF2D4ACC-59AE-504D-A61A-F90D0195769F}"/>
              </a:ext>
            </a:extLst>
          </p:cNvPr>
          <p:cNvSpPr txBox="1"/>
          <p:nvPr/>
        </p:nvSpPr>
        <p:spPr>
          <a:xfrm>
            <a:off x="2988527" y="3275027"/>
            <a:ext cx="6166624" cy="630942"/>
          </a:xfrm>
          <a:prstGeom prst="rect">
            <a:avLst/>
          </a:prstGeom>
          <a:noFill/>
        </p:spPr>
        <p:txBody>
          <a:bodyPr wrap="square" rtlCol="0">
            <a:spAutoFit/>
          </a:bodyPr>
          <a:lstStyle/>
          <a:p>
            <a:pPr algn="ctr"/>
            <a:r>
              <a:rPr lang="en-US" sz="3500" b="1" dirty="0">
                <a:solidFill>
                  <a:schemeClr val="bg1"/>
                </a:solidFill>
                <a:latin typeface="Helvetica" pitchFamily="2" charset="0"/>
              </a:rPr>
              <a:t>Next Steps</a:t>
            </a:r>
          </a:p>
        </p:txBody>
      </p:sp>
      <p:sp>
        <p:nvSpPr>
          <p:cNvPr id="4" name="TextBox 3">
            <a:extLst>
              <a:ext uri="{FF2B5EF4-FFF2-40B4-BE49-F238E27FC236}">
                <a16:creationId xmlns:a16="http://schemas.microsoft.com/office/drawing/2014/main" id="{CF5A59A4-2780-6648-B224-7E3B0B336D90}"/>
              </a:ext>
            </a:extLst>
          </p:cNvPr>
          <p:cNvSpPr txBox="1"/>
          <p:nvPr/>
        </p:nvSpPr>
        <p:spPr>
          <a:xfrm>
            <a:off x="0" y="6180893"/>
            <a:ext cx="3236029" cy="369332"/>
          </a:xfrm>
          <a:prstGeom prst="rect">
            <a:avLst/>
          </a:prstGeom>
          <a:noFill/>
        </p:spPr>
        <p:txBody>
          <a:bodyPr wrap="square" rtlCol="0">
            <a:spAutoFit/>
          </a:bodyPr>
          <a:lstStyle/>
          <a:p>
            <a:pPr algn="ctr"/>
            <a:r>
              <a:rPr lang="en-US" b="1" dirty="0">
                <a:solidFill>
                  <a:schemeClr val="bg1"/>
                </a:solidFill>
                <a:latin typeface="Helvetica" pitchFamily="2" charset="0"/>
              </a:rPr>
              <a:t>HR Compensation</a:t>
            </a:r>
          </a:p>
        </p:txBody>
      </p:sp>
    </p:spTree>
    <p:extLst>
      <p:ext uri="{BB962C8B-B14F-4D97-AF65-F5344CB8AC3E}">
        <p14:creationId xmlns:p14="http://schemas.microsoft.com/office/powerpoint/2010/main" val="2200959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dirty="0">
                <a:solidFill>
                  <a:prstClr val="white"/>
                </a:solidFill>
                <a:latin typeface="Helvetica" pitchFamily="2" charset="0"/>
              </a:rPr>
              <a:t>Timeline</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sp>
        <p:nvSpPr>
          <p:cNvPr id="11" name="TextBox 10">
            <a:extLst>
              <a:ext uri="{FF2B5EF4-FFF2-40B4-BE49-F238E27FC236}">
                <a16:creationId xmlns:a16="http://schemas.microsoft.com/office/drawing/2014/main" id="{AF4623C8-3D4F-B116-153C-0F3BBC0F61A2}"/>
              </a:ext>
            </a:extLst>
          </p:cNvPr>
          <p:cNvSpPr txBox="1"/>
          <p:nvPr/>
        </p:nvSpPr>
        <p:spPr>
          <a:xfrm>
            <a:off x="457201" y="1015824"/>
            <a:ext cx="10647842" cy="5355312"/>
          </a:xfrm>
          <a:prstGeom prst="rect">
            <a:avLst/>
          </a:prstGeom>
          <a:noFill/>
        </p:spPr>
        <p:txBody>
          <a:bodyPr wrap="square" rtlCol="0">
            <a:spAutoFit/>
          </a:bodyPr>
          <a:lstStyle/>
          <a:p>
            <a:r>
              <a:rPr lang="en-US" sz="2400" dirty="0"/>
              <a:t>Timeline is an estimate and could move faster or be delayed based on many factors.  </a:t>
            </a:r>
          </a:p>
          <a:p>
            <a:endParaRPr lang="en-US" sz="2400" dirty="0"/>
          </a:p>
          <a:p>
            <a:r>
              <a:rPr lang="en-US" sz="2400" dirty="0"/>
              <a:t>Our goal from the beginning and still today is to move fast while balancing change management. (speed and direction)  Ensure before we move into the new compensation program we feel confident employees have been heard, and leaders are trained and educated.</a:t>
            </a:r>
          </a:p>
          <a:p>
            <a:endParaRPr lang="en-US" dirty="0"/>
          </a:p>
          <a:p>
            <a:r>
              <a:rPr lang="en-US" b="1" dirty="0"/>
              <a:t>FY24 - Q2 (Oct – Dec)</a:t>
            </a:r>
          </a:p>
          <a:p>
            <a:pPr marL="285750" indent="-285750">
              <a:buFont typeface="Arial" panose="020B0604020202020204" pitchFamily="34" charset="0"/>
              <a:buChar char="•"/>
            </a:pPr>
            <a:r>
              <a:rPr lang="en-US" dirty="0"/>
              <a:t>Finalize calibration</a:t>
            </a:r>
          </a:p>
          <a:p>
            <a:pPr marL="285750" indent="-285750">
              <a:buFont typeface="Arial" panose="020B0604020202020204" pitchFamily="34" charset="0"/>
              <a:buChar char="•"/>
            </a:pPr>
            <a:endParaRPr lang="en-US" dirty="0"/>
          </a:p>
          <a:p>
            <a:r>
              <a:rPr lang="en-US" b="1" dirty="0"/>
              <a:t>FY24 - Q3 (Jan – March)</a:t>
            </a:r>
          </a:p>
          <a:p>
            <a:pPr marL="285750" indent="-285750">
              <a:buFont typeface="Arial" panose="020B0604020202020204" pitchFamily="34" charset="0"/>
              <a:buChar char="•"/>
            </a:pPr>
            <a:r>
              <a:rPr lang="en-US" dirty="0"/>
              <a:t>Finalize implementation plan</a:t>
            </a:r>
          </a:p>
          <a:p>
            <a:pPr marL="285750" indent="-285750">
              <a:buFont typeface="Arial" panose="020B0604020202020204" pitchFamily="34" charset="0"/>
              <a:buChar char="•"/>
            </a:pPr>
            <a:r>
              <a:rPr lang="en-US" dirty="0"/>
              <a:t>Educate and train leaders</a:t>
            </a:r>
          </a:p>
          <a:p>
            <a:pPr marL="285750" indent="-285750">
              <a:buFont typeface="Arial" panose="020B0604020202020204" pitchFamily="34" charset="0"/>
              <a:buChar char="•"/>
            </a:pPr>
            <a:endParaRPr lang="en-US" dirty="0"/>
          </a:p>
          <a:p>
            <a:r>
              <a:rPr lang="en-US" b="1" dirty="0"/>
              <a:t>FY23 Q3/Q4</a:t>
            </a:r>
          </a:p>
          <a:p>
            <a:pPr marL="285750" indent="-285750">
              <a:buFont typeface="Arial" panose="020B0604020202020204" pitchFamily="34" charset="0"/>
              <a:buChar char="•"/>
            </a:pPr>
            <a:r>
              <a:rPr lang="en-US" dirty="0"/>
              <a:t>Start implementing new program (likely in phases)</a:t>
            </a:r>
          </a:p>
          <a:p>
            <a:endParaRPr lang="en-US" dirty="0"/>
          </a:p>
        </p:txBody>
      </p:sp>
    </p:spTree>
    <p:extLst>
      <p:ext uri="{BB962C8B-B14F-4D97-AF65-F5344CB8AC3E}">
        <p14:creationId xmlns:p14="http://schemas.microsoft.com/office/powerpoint/2010/main" val="193258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dirty="0">
                <a:solidFill>
                  <a:prstClr val="white"/>
                </a:solidFill>
                <a:latin typeface="Helvetica" pitchFamily="2" charset="0"/>
              </a:rPr>
              <a:t>Best Way to Stay Engaged?</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pic>
        <p:nvPicPr>
          <p:cNvPr id="5" name="Picture 4">
            <a:extLst>
              <a:ext uri="{FF2B5EF4-FFF2-40B4-BE49-F238E27FC236}">
                <a16:creationId xmlns:a16="http://schemas.microsoft.com/office/drawing/2014/main" id="{84A9CEA8-C138-187C-C782-D6315EFF0D1F}"/>
              </a:ext>
            </a:extLst>
          </p:cNvPr>
          <p:cNvPicPr>
            <a:picLocks noChangeAspect="1"/>
          </p:cNvPicPr>
          <p:nvPr/>
        </p:nvPicPr>
        <p:blipFill rotWithShape="1">
          <a:blip r:embed="rId4"/>
          <a:srcRect l="1518" r="5301"/>
          <a:stretch/>
        </p:blipFill>
        <p:spPr>
          <a:xfrm>
            <a:off x="4948833" y="1342920"/>
            <a:ext cx="6890658" cy="3884119"/>
          </a:xfrm>
          <a:prstGeom prst="rect">
            <a:avLst/>
          </a:prstGeom>
        </p:spPr>
      </p:pic>
      <p:sp>
        <p:nvSpPr>
          <p:cNvPr id="6" name="Rectangle 5">
            <a:extLst>
              <a:ext uri="{FF2B5EF4-FFF2-40B4-BE49-F238E27FC236}">
                <a16:creationId xmlns:a16="http://schemas.microsoft.com/office/drawing/2014/main" id="{D5297362-0872-4660-1512-17C13248943B}"/>
              </a:ext>
            </a:extLst>
          </p:cNvPr>
          <p:cNvSpPr/>
          <p:nvPr/>
        </p:nvSpPr>
        <p:spPr>
          <a:xfrm>
            <a:off x="7282544" y="1785257"/>
            <a:ext cx="674914" cy="283222"/>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6D74DC7-6213-99D6-FE44-D9037746E964}"/>
              </a:ext>
            </a:extLst>
          </p:cNvPr>
          <p:cNvSpPr txBox="1"/>
          <p:nvPr/>
        </p:nvSpPr>
        <p:spPr>
          <a:xfrm>
            <a:off x="283029" y="1621972"/>
            <a:ext cx="4561114" cy="1569660"/>
          </a:xfrm>
          <a:prstGeom prst="rect">
            <a:avLst/>
          </a:prstGeom>
          <a:noFill/>
        </p:spPr>
        <p:txBody>
          <a:bodyPr wrap="square" rtlCol="0">
            <a:spAutoFit/>
          </a:bodyPr>
          <a:lstStyle/>
          <a:p>
            <a:pPr marL="342900" indent="-342900">
              <a:buFont typeface="+mj-lt"/>
              <a:buAutoNum type="arabicPeriod"/>
            </a:pPr>
            <a:r>
              <a:rPr lang="en-US" sz="2400" dirty="0"/>
              <a:t>Visit the View2022 Website</a:t>
            </a:r>
          </a:p>
          <a:p>
            <a:pPr marL="342900" indent="-342900">
              <a:buFont typeface="+mj-lt"/>
              <a:buAutoNum type="arabicPeriod"/>
            </a:pPr>
            <a:r>
              <a:rPr lang="en-US" sz="2400" dirty="0"/>
              <a:t>Connect with your leadership*</a:t>
            </a:r>
          </a:p>
          <a:p>
            <a:pPr marL="342900" indent="-342900">
              <a:buFont typeface="+mj-lt"/>
              <a:buAutoNum type="arabicPeriod"/>
            </a:pPr>
            <a:r>
              <a:rPr lang="en-US" sz="2400" dirty="0"/>
              <a:t>Check </a:t>
            </a:r>
            <a:r>
              <a:rPr lang="en-US" sz="2400" dirty="0" err="1"/>
              <a:t>UMToday</a:t>
            </a:r>
            <a:endParaRPr lang="en-US" sz="2400" dirty="0"/>
          </a:p>
          <a:p>
            <a:pPr marL="342900" indent="-342900">
              <a:buFont typeface="+mj-lt"/>
              <a:buAutoNum type="arabicPeriod"/>
            </a:pPr>
            <a:r>
              <a:rPr lang="en-US" sz="2400" dirty="0"/>
              <a:t>Check Red &amp; Blue </a:t>
            </a:r>
            <a:r>
              <a:rPr lang="en-US" sz="2400" dirty="0" err="1"/>
              <a:t>Newsleter</a:t>
            </a:r>
            <a:endParaRPr lang="en-US" sz="2400" dirty="0"/>
          </a:p>
        </p:txBody>
      </p:sp>
      <p:cxnSp>
        <p:nvCxnSpPr>
          <p:cNvPr id="12" name="Straight Arrow Connector 11">
            <a:extLst>
              <a:ext uri="{FF2B5EF4-FFF2-40B4-BE49-F238E27FC236}">
                <a16:creationId xmlns:a16="http://schemas.microsoft.com/office/drawing/2014/main" id="{57AEA1F7-86B1-EBE4-2650-45FF32C88C7F}"/>
              </a:ext>
            </a:extLst>
          </p:cNvPr>
          <p:cNvCxnSpPr>
            <a:cxnSpLocks/>
          </p:cNvCxnSpPr>
          <p:nvPr/>
        </p:nvCxnSpPr>
        <p:spPr>
          <a:xfrm>
            <a:off x="4419600" y="1785257"/>
            <a:ext cx="2862944"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24CD307-A139-5A0D-752C-997CD7F4FEA4}"/>
              </a:ext>
            </a:extLst>
          </p:cNvPr>
          <p:cNvPicPr>
            <a:picLocks noChangeAspect="1"/>
          </p:cNvPicPr>
          <p:nvPr/>
        </p:nvPicPr>
        <p:blipFill>
          <a:blip r:embed="rId5"/>
          <a:stretch>
            <a:fillRect/>
          </a:stretch>
        </p:blipFill>
        <p:spPr>
          <a:xfrm>
            <a:off x="1473521" y="3814573"/>
            <a:ext cx="1886213" cy="1695687"/>
          </a:xfrm>
          <a:prstGeom prst="rect">
            <a:avLst/>
          </a:prstGeom>
        </p:spPr>
      </p:pic>
      <p:sp>
        <p:nvSpPr>
          <p:cNvPr id="17" name="TextBox 16">
            <a:extLst>
              <a:ext uri="{FF2B5EF4-FFF2-40B4-BE49-F238E27FC236}">
                <a16:creationId xmlns:a16="http://schemas.microsoft.com/office/drawing/2014/main" id="{847B9DBA-B81B-1B2D-979A-7C0C4D334AB3}"/>
              </a:ext>
            </a:extLst>
          </p:cNvPr>
          <p:cNvSpPr txBox="1"/>
          <p:nvPr/>
        </p:nvSpPr>
        <p:spPr>
          <a:xfrm>
            <a:off x="1371600" y="5454464"/>
            <a:ext cx="2569029" cy="369332"/>
          </a:xfrm>
          <a:prstGeom prst="rect">
            <a:avLst/>
          </a:prstGeom>
          <a:noFill/>
        </p:spPr>
        <p:txBody>
          <a:bodyPr wrap="square">
            <a:spAutoFit/>
          </a:bodyPr>
          <a:lstStyle/>
          <a:p>
            <a:r>
              <a:rPr lang="en-US" dirty="0">
                <a:hlinkClick r:id="rId6"/>
              </a:rPr>
              <a:t>https://hr.olemiss.edu/</a:t>
            </a:r>
            <a:endParaRPr lang="en-US" dirty="0"/>
          </a:p>
        </p:txBody>
      </p:sp>
    </p:spTree>
    <p:extLst>
      <p:ext uri="{BB962C8B-B14F-4D97-AF65-F5344CB8AC3E}">
        <p14:creationId xmlns:p14="http://schemas.microsoft.com/office/powerpoint/2010/main" val="76215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2B41C-432D-CE45-B4FC-91DE79871434}"/>
              </a:ext>
            </a:extLst>
          </p:cNvPr>
          <p:cNvPicPr>
            <a:picLocks noChangeAspect="1"/>
          </p:cNvPicPr>
          <p:nvPr/>
        </p:nvPicPr>
        <p:blipFill>
          <a:blip r:embed="rId3"/>
          <a:stretch>
            <a:fillRect/>
          </a:stretch>
        </p:blipFill>
        <p:spPr>
          <a:xfrm>
            <a:off x="1" y="0"/>
            <a:ext cx="12153900" cy="6858000"/>
          </a:xfrm>
          <a:prstGeom prst="rect">
            <a:avLst/>
          </a:prstGeom>
          <a:solidFill>
            <a:srgbClr val="12284D"/>
          </a:solidFill>
        </p:spPr>
      </p:pic>
      <p:sp>
        <p:nvSpPr>
          <p:cNvPr id="3" name="TextBox 2">
            <a:extLst>
              <a:ext uri="{FF2B5EF4-FFF2-40B4-BE49-F238E27FC236}">
                <a16:creationId xmlns:a16="http://schemas.microsoft.com/office/drawing/2014/main" id="{BF2D4ACC-59AE-504D-A61A-F90D0195769F}"/>
              </a:ext>
            </a:extLst>
          </p:cNvPr>
          <p:cNvSpPr txBox="1"/>
          <p:nvPr/>
        </p:nvSpPr>
        <p:spPr>
          <a:xfrm>
            <a:off x="2988527" y="3275027"/>
            <a:ext cx="6166624" cy="630942"/>
          </a:xfrm>
          <a:prstGeom prst="rect">
            <a:avLst/>
          </a:prstGeom>
          <a:noFill/>
        </p:spPr>
        <p:txBody>
          <a:bodyPr wrap="square" rtlCol="0">
            <a:spAutoFit/>
          </a:bodyPr>
          <a:lstStyle/>
          <a:p>
            <a:pPr algn="ctr"/>
            <a:r>
              <a:rPr lang="en-US" sz="3500" b="1" dirty="0">
                <a:solidFill>
                  <a:schemeClr val="bg1"/>
                </a:solidFill>
                <a:latin typeface="Helvetica" pitchFamily="2" charset="0"/>
              </a:rPr>
              <a:t>Open Discussion</a:t>
            </a:r>
          </a:p>
        </p:txBody>
      </p:sp>
      <p:sp>
        <p:nvSpPr>
          <p:cNvPr id="4" name="TextBox 3">
            <a:extLst>
              <a:ext uri="{FF2B5EF4-FFF2-40B4-BE49-F238E27FC236}">
                <a16:creationId xmlns:a16="http://schemas.microsoft.com/office/drawing/2014/main" id="{CF5A59A4-2780-6648-B224-7E3B0B336D90}"/>
              </a:ext>
            </a:extLst>
          </p:cNvPr>
          <p:cNvSpPr txBox="1"/>
          <p:nvPr/>
        </p:nvSpPr>
        <p:spPr>
          <a:xfrm>
            <a:off x="0" y="6180893"/>
            <a:ext cx="3236029" cy="369332"/>
          </a:xfrm>
          <a:prstGeom prst="rect">
            <a:avLst/>
          </a:prstGeom>
          <a:noFill/>
        </p:spPr>
        <p:txBody>
          <a:bodyPr wrap="square" rtlCol="0">
            <a:spAutoFit/>
          </a:bodyPr>
          <a:lstStyle/>
          <a:p>
            <a:pPr algn="ctr"/>
            <a:r>
              <a:rPr lang="en-US" b="1" dirty="0">
                <a:solidFill>
                  <a:schemeClr val="bg1"/>
                </a:solidFill>
                <a:latin typeface="Helvetica" pitchFamily="2" charset="0"/>
              </a:rPr>
              <a:t>HR Compensation</a:t>
            </a:r>
          </a:p>
        </p:txBody>
      </p:sp>
    </p:spTree>
    <p:extLst>
      <p:ext uri="{BB962C8B-B14F-4D97-AF65-F5344CB8AC3E}">
        <p14:creationId xmlns:p14="http://schemas.microsoft.com/office/powerpoint/2010/main" val="353141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dirty="0">
                <a:solidFill>
                  <a:prstClr val="white"/>
                </a:solidFill>
                <a:latin typeface="Helvetica" pitchFamily="2" charset="0"/>
              </a:rPr>
              <a:t>Are we there yet?</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pic>
        <p:nvPicPr>
          <p:cNvPr id="1026" name="Picture 2">
            <a:extLst>
              <a:ext uri="{FF2B5EF4-FFF2-40B4-BE49-F238E27FC236}">
                <a16:creationId xmlns:a16="http://schemas.microsoft.com/office/drawing/2014/main" id="{83D0BAC4-DD67-D5D1-94C8-744168D516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9" t="10561" r="1071" b="3869"/>
          <a:stretch/>
        </p:blipFill>
        <p:spPr bwMode="auto">
          <a:xfrm>
            <a:off x="377525" y="868294"/>
            <a:ext cx="11239149" cy="5547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137F1D-B406-5578-5447-6FAB72DCA4CC}"/>
              </a:ext>
            </a:extLst>
          </p:cNvPr>
          <p:cNvPicPr>
            <a:picLocks noChangeAspect="1"/>
          </p:cNvPicPr>
          <p:nvPr/>
        </p:nvPicPr>
        <p:blipFill rotWithShape="1">
          <a:blip r:embed="rId5"/>
          <a:srcRect l="3994" t="6689" r="51670" b="53104"/>
          <a:stretch/>
        </p:blipFill>
        <p:spPr>
          <a:xfrm>
            <a:off x="2144484" y="3529146"/>
            <a:ext cx="648191" cy="587828"/>
          </a:xfrm>
          <a:prstGeom prst="rect">
            <a:avLst/>
          </a:prstGeom>
        </p:spPr>
      </p:pic>
      <p:pic>
        <p:nvPicPr>
          <p:cNvPr id="10" name="Picture 9">
            <a:extLst>
              <a:ext uri="{FF2B5EF4-FFF2-40B4-BE49-F238E27FC236}">
                <a16:creationId xmlns:a16="http://schemas.microsoft.com/office/drawing/2014/main" id="{559B5D38-82C2-15C9-63B7-044C943BB606}"/>
              </a:ext>
            </a:extLst>
          </p:cNvPr>
          <p:cNvPicPr>
            <a:picLocks noChangeAspect="1"/>
          </p:cNvPicPr>
          <p:nvPr/>
        </p:nvPicPr>
        <p:blipFill rotWithShape="1">
          <a:blip r:embed="rId5"/>
          <a:srcRect l="3994" t="6689" r="51670" b="53104"/>
          <a:stretch/>
        </p:blipFill>
        <p:spPr>
          <a:xfrm>
            <a:off x="2836219" y="4138747"/>
            <a:ext cx="648191" cy="587828"/>
          </a:xfrm>
          <a:prstGeom prst="rect">
            <a:avLst/>
          </a:prstGeom>
        </p:spPr>
      </p:pic>
      <p:pic>
        <p:nvPicPr>
          <p:cNvPr id="11" name="Picture 10">
            <a:extLst>
              <a:ext uri="{FF2B5EF4-FFF2-40B4-BE49-F238E27FC236}">
                <a16:creationId xmlns:a16="http://schemas.microsoft.com/office/drawing/2014/main" id="{11B1AC6C-598A-58EB-1B44-5F4423138E87}"/>
              </a:ext>
            </a:extLst>
          </p:cNvPr>
          <p:cNvPicPr>
            <a:picLocks noChangeAspect="1"/>
          </p:cNvPicPr>
          <p:nvPr/>
        </p:nvPicPr>
        <p:blipFill rotWithShape="1">
          <a:blip r:embed="rId5"/>
          <a:srcRect l="3994" t="6689" r="51670" b="53104"/>
          <a:stretch/>
        </p:blipFill>
        <p:spPr>
          <a:xfrm>
            <a:off x="751113" y="2322669"/>
            <a:ext cx="648191" cy="587828"/>
          </a:xfrm>
          <a:prstGeom prst="rect">
            <a:avLst/>
          </a:prstGeom>
        </p:spPr>
      </p:pic>
      <p:pic>
        <p:nvPicPr>
          <p:cNvPr id="12" name="Picture 11">
            <a:extLst>
              <a:ext uri="{FF2B5EF4-FFF2-40B4-BE49-F238E27FC236}">
                <a16:creationId xmlns:a16="http://schemas.microsoft.com/office/drawing/2014/main" id="{424C94F3-80FC-7270-A3ED-1049D5747655}"/>
              </a:ext>
            </a:extLst>
          </p:cNvPr>
          <p:cNvPicPr>
            <a:picLocks noChangeAspect="1"/>
          </p:cNvPicPr>
          <p:nvPr/>
        </p:nvPicPr>
        <p:blipFill rotWithShape="1">
          <a:blip r:embed="rId5"/>
          <a:srcRect l="3994" t="6689" r="51670" b="53104"/>
          <a:stretch/>
        </p:blipFill>
        <p:spPr>
          <a:xfrm>
            <a:off x="1410190" y="2916624"/>
            <a:ext cx="648191" cy="587828"/>
          </a:xfrm>
          <a:prstGeom prst="rect">
            <a:avLst/>
          </a:prstGeom>
        </p:spPr>
      </p:pic>
      <p:pic>
        <p:nvPicPr>
          <p:cNvPr id="13" name="Picture 12">
            <a:extLst>
              <a:ext uri="{FF2B5EF4-FFF2-40B4-BE49-F238E27FC236}">
                <a16:creationId xmlns:a16="http://schemas.microsoft.com/office/drawing/2014/main" id="{F6A0B8A2-D499-4357-D0D3-CFA626C73476}"/>
              </a:ext>
            </a:extLst>
          </p:cNvPr>
          <p:cNvPicPr>
            <a:picLocks noChangeAspect="1"/>
          </p:cNvPicPr>
          <p:nvPr/>
        </p:nvPicPr>
        <p:blipFill rotWithShape="1">
          <a:blip r:embed="rId5"/>
          <a:srcRect l="3994" t="6689" r="51670" b="53104"/>
          <a:stretch/>
        </p:blipFill>
        <p:spPr>
          <a:xfrm>
            <a:off x="3559627" y="4737462"/>
            <a:ext cx="648191" cy="587828"/>
          </a:xfrm>
          <a:prstGeom prst="rect">
            <a:avLst/>
          </a:prstGeom>
        </p:spPr>
      </p:pic>
    </p:spTree>
    <p:extLst>
      <p:ext uri="{BB962C8B-B14F-4D97-AF65-F5344CB8AC3E}">
        <p14:creationId xmlns:p14="http://schemas.microsoft.com/office/powerpoint/2010/main" val="374626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3B7CA3-2018-4D4A-91D0-C451DD2A5F07}"/>
              </a:ext>
            </a:extLst>
          </p:cNvPr>
          <p:cNvSpPr txBox="1">
            <a:spLocks/>
          </p:cNvSpPr>
          <p:nvPr/>
        </p:nvSpPr>
        <p:spPr>
          <a:xfrm>
            <a:off x="0" y="-1"/>
            <a:ext cx="12192000" cy="845261"/>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dirty="0">
                <a:solidFill>
                  <a:prstClr val="white"/>
                </a:solidFill>
                <a:latin typeface="Helvetica" pitchFamily="2" charset="0"/>
              </a:rPr>
              <a:t>How we got to today</a:t>
            </a:r>
          </a:p>
        </p:txBody>
      </p:sp>
      <p:sp>
        <p:nvSpPr>
          <p:cNvPr id="20" name="TextBox 19">
            <a:extLst>
              <a:ext uri="{FF2B5EF4-FFF2-40B4-BE49-F238E27FC236}">
                <a16:creationId xmlns:a16="http://schemas.microsoft.com/office/drawing/2014/main" id="{721AAA97-5D5B-3DF2-A9D7-246A3185DD98}"/>
              </a:ext>
            </a:extLst>
          </p:cNvPr>
          <p:cNvSpPr txBox="1"/>
          <p:nvPr/>
        </p:nvSpPr>
        <p:spPr>
          <a:xfrm>
            <a:off x="215416" y="2976565"/>
            <a:ext cx="4477253" cy="1569660"/>
          </a:xfrm>
          <a:prstGeom prst="rect">
            <a:avLst/>
          </a:prstGeom>
          <a:noFill/>
          <a:ln>
            <a:solidFill>
              <a:schemeClr val="tx1"/>
            </a:solidFill>
          </a:ln>
        </p:spPr>
        <p:txBody>
          <a:bodyPr wrap="square" lIns="91440" tIns="45720" rIns="91440" bIns="45720" rtlCol="0" anchor="t">
            <a:spAutoFit/>
          </a:bodyPr>
          <a:lstStyle/>
          <a:p>
            <a:r>
              <a:rPr lang="en-US" sz="2400" dirty="0"/>
              <a:t>Leadership Review</a:t>
            </a:r>
          </a:p>
          <a:p>
            <a:pPr marL="380365" indent="-380365">
              <a:buFont typeface="Arial" panose="020B0604020202020204" pitchFamily="34" charset="0"/>
              <a:buChar char="•"/>
            </a:pPr>
            <a:r>
              <a:rPr lang="en-US" sz="2400" dirty="0"/>
              <a:t>Structure &amp; case study</a:t>
            </a:r>
            <a:endParaRPr lang="en-US" sz="2400" dirty="0">
              <a:ea typeface="Calibri" panose="020F0502020204030204"/>
              <a:cs typeface="Calibri" panose="020F0502020204030204"/>
            </a:endParaRPr>
          </a:p>
          <a:p>
            <a:pPr marL="380365" indent="-380365">
              <a:buFont typeface="Arial" panose="020B0604020202020204" pitchFamily="34" charset="0"/>
              <a:buChar char="•"/>
            </a:pPr>
            <a:r>
              <a:rPr lang="en-US" sz="2400" dirty="0"/>
              <a:t>Financial Meeting</a:t>
            </a:r>
            <a:endParaRPr lang="en-US" sz="2400" dirty="0">
              <a:ea typeface="Calibri" panose="020F0502020204030204"/>
              <a:cs typeface="Calibri" panose="020F0502020204030204"/>
            </a:endParaRPr>
          </a:p>
          <a:p>
            <a:pPr marL="380365" indent="-380365">
              <a:buFont typeface="Arial" panose="020B0604020202020204" pitchFamily="34" charset="0"/>
              <a:buChar char="•"/>
            </a:pPr>
            <a:r>
              <a:rPr lang="en-US" sz="2400" dirty="0"/>
              <a:t>Implementation</a:t>
            </a:r>
            <a:endParaRPr lang="en-US" sz="2400" dirty="0">
              <a:ea typeface="Calibri"/>
              <a:cs typeface="Calibri"/>
            </a:endParaRPr>
          </a:p>
        </p:txBody>
      </p:sp>
      <p:sp>
        <p:nvSpPr>
          <p:cNvPr id="2" name="TextBox 1">
            <a:extLst>
              <a:ext uri="{FF2B5EF4-FFF2-40B4-BE49-F238E27FC236}">
                <a16:creationId xmlns:a16="http://schemas.microsoft.com/office/drawing/2014/main" id="{366912D6-B387-3B75-E034-5B6A90048DB1}"/>
              </a:ext>
            </a:extLst>
          </p:cNvPr>
          <p:cNvSpPr txBox="1"/>
          <p:nvPr/>
        </p:nvSpPr>
        <p:spPr>
          <a:xfrm>
            <a:off x="215415" y="917451"/>
            <a:ext cx="4477252" cy="1938992"/>
          </a:xfrm>
          <a:prstGeom prst="rect">
            <a:avLst/>
          </a:prstGeom>
          <a:noFill/>
          <a:ln>
            <a:solidFill>
              <a:schemeClr val="tx1"/>
            </a:solidFill>
          </a:ln>
        </p:spPr>
        <p:txBody>
          <a:bodyPr wrap="square" rtlCol="0">
            <a:spAutoFit/>
          </a:bodyPr>
          <a:lstStyle/>
          <a:p>
            <a:r>
              <a:rPr lang="en-US" sz="2400" dirty="0"/>
              <a:t>Build program</a:t>
            </a:r>
          </a:p>
          <a:p>
            <a:pPr marL="380990" indent="-380990">
              <a:buFont typeface="Arial" panose="020B0604020202020204" pitchFamily="34" charset="0"/>
              <a:buChar char="•"/>
            </a:pPr>
            <a:r>
              <a:rPr lang="en-US" sz="2400" dirty="0"/>
              <a:t>Structure Build</a:t>
            </a:r>
          </a:p>
          <a:p>
            <a:pPr marL="380990" indent="-380990">
              <a:buFont typeface="Arial" panose="020B0604020202020204" pitchFamily="34" charset="0"/>
              <a:buChar char="•"/>
            </a:pPr>
            <a:r>
              <a:rPr lang="en-US" sz="2400" dirty="0"/>
              <a:t>Employee Mapping</a:t>
            </a:r>
          </a:p>
          <a:p>
            <a:pPr marL="380990" indent="-380990">
              <a:buFont typeface="Arial" panose="020B0604020202020204" pitchFamily="34" charset="0"/>
              <a:buChar char="•"/>
            </a:pPr>
            <a:r>
              <a:rPr lang="en-US" sz="2400" dirty="0"/>
              <a:t>Role Pricing</a:t>
            </a:r>
          </a:p>
          <a:p>
            <a:pPr marL="380990" indent="-380990">
              <a:buFont typeface="Arial" panose="020B0604020202020204" pitchFamily="34" charset="0"/>
              <a:buChar char="•"/>
            </a:pPr>
            <a:r>
              <a:rPr lang="en-US" sz="2400" dirty="0"/>
              <a:t>Roll up Data</a:t>
            </a:r>
          </a:p>
        </p:txBody>
      </p:sp>
      <p:sp>
        <p:nvSpPr>
          <p:cNvPr id="4" name="TextBox 3">
            <a:extLst>
              <a:ext uri="{FF2B5EF4-FFF2-40B4-BE49-F238E27FC236}">
                <a16:creationId xmlns:a16="http://schemas.microsoft.com/office/drawing/2014/main" id="{65145784-D88A-D2B0-467C-134D7E713E3D}"/>
              </a:ext>
            </a:extLst>
          </p:cNvPr>
          <p:cNvSpPr txBox="1"/>
          <p:nvPr/>
        </p:nvSpPr>
        <p:spPr>
          <a:xfrm>
            <a:off x="215415" y="4670718"/>
            <a:ext cx="4477255" cy="1569660"/>
          </a:xfrm>
          <a:prstGeom prst="rect">
            <a:avLst/>
          </a:prstGeom>
          <a:noFill/>
          <a:ln>
            <a:solidFill>
              <a:schemeClr val="tx1"/>
            </a:solidFill>
          </a:ln>
        </p:spPr>
        <p:txBody>
          <a:bodyPr wrap="square" rtlCol="0">
            <a:spAutoFit/>
          </a:bodyPr>
          <a:lstStyle/>
          <a:p>
            <a:r>
              <a:rPr lang="en-US" sz="2400" dirty="0"/>
              <a:t>Prepare Final Calibration </a:t>
            </a:r>
          </a:p>
          <a:p>
            <a:pPr marL="380990" indent="-380990">
              <a:buFont typeface="Arial" panose="020B0604020202020204" pitchFamily="34" charset="0"/>
              <a:buChar char="•"/>
            </a:pPr>
            <a:r>
              <a:rPr lang="en-US" sz="2400" dirty="0"/>
              <a:t>Clean and Prepare Data</a:t>
            </a:r>
          </a:p>
          <a:p>
            <a:pPr marL="380990" indent="-380990">
              <a:buFont typeface="Arial" panose="020B0604020202020204" pitchFamily="34" charset="0"/>
              <a:buChar char="•"/>
            </a:pPr>
            <a:r>
              <a:rPr lang="en-US" sz="2400" dirty="0"/>
              <a:t>Department specific </a:t>
            </a:r>
          </a:p>
          <a:p>
            <a:pPr marL="380990" indent="-380990">
              <a:buFont typeface="Arial" panose="020B0604020202020204" pitchFamily="34" charset="0"/>
              <a:buChar char="•"/>
            </a:pPr>
            <a:r>
              <a:rPr lang="en-US" sz="2400" dirty="0"/>
              <a:t>Start education and training</a:t>
            </a:r>
          </a:p>
        </p:txBody>
      </p:sp>
      <p:sp>
        <p:nvSpPr>
          <p:cNvPr id="14" name="Oval 13">
            <a:extLst>
              <a:ext uri="{FF2B5EF4-FFF2-40B4-BE49-F238E27FC236}">
                <a16:creationId xmlns:a16="http://schemas.microsoft.com/office/drawing/2014/main" id="{653E0C42-776E-5C00-9845-83B360D19FC6}"/>
              </a:ext>
            </a:extLst>
          </p:cNvPr>
          <p:cNvSpPr/>
          <p:nvPr/>
        </p:nvSpPr>
        <p:spPr>
          <a:xfrm>
            <a:off x="3797602" y="934604"/>
            <a:ext cx="895065" cy="473381"/>
          </a:xfrm>
          <a:prstGeom prst="ellipse">
            <a:avLst/>
          </a:prstGeom>
          <a:solidFill>
            <a:srgbClr val="052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33" dirty="0"/>
              <a:t>1 Year</a:t>
            </a:r>
          </a:p>
        </p:txBody>
      </p:sp>
      <p:sp>
        <p:nvSpPr>
          <p:cNvPr id="15" name="Oval 14">
            <a:extLst>
              <a:ext uri="{FF2B5EF4-FFF2-40B4-BE49-F238E27FC236}">
                <a16:creationId xmlns:a16="http://schemas.microsoft.com/office/drawing/2014/main" id="{2A4B6772-6E55-8C28-368B-0B4580E74BC0}"/>
              </a:ext>
            </a:extLst>
          </p:cNvPr>
          <p:cNvSpPr/>
          <p:nvPr/>
        </p:nvSpPr>
        <p:spPr>
          <a:xfrm>
            <a:off x="3797598" y="3012455"/>
            <a:ext cx="895065" cy="473381"/>
          </a:xfrm>
          <a:prstGeom prst="ellipse">
            <a:avLst/>
          </a:prstGeom>
          <a:solidFill>
            <a:srgbClr val="052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33" dirty="0"/>
              <a:t>2 Months</a:t>
            </a:r>
          </a:p>
        </p:txBody>
      </p:sp>
      <p:sp>
        <p:nvSpPr>
          <p:cNvPr id="16" name="Oval 15">
            <a:extLst>
              <a:ext uri="{FF2B5EF4-FFF2-40B4-BE49-F238E27FC236}">
                <a16:creationId xmlns:a16="http://schemas.microsoft.com/office/drawing/2014/main" id="{588F5BCC-4157-3A61-F13F-EC2BA3765B8A}"/>
              </a:ext>
            </a:extLst>
          </p:cNvPr>
          <p:cNvSpPr/>
          <p:nvPr/>
        </p:nvSpPr>
        <p:spPr>
          <a:xfrm>
            <a:off x="3797600" y="4694956"/>
            <a:ext cx="895065" cy="473381"/>
          </a:xfrm>
          <a:prstGeom prst="ellipse">
            <a:avLst/>
          </a:prstGeom>
          <a:solidFill>
            <a:srgbClr val="052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2 Months</a:t>
            </a:r>
          </a:p>
        </p:txBody>
      </p:sp>
      <p:sp>
        <p:nvSpPr>
          <p:cNvPr id="17" name="Title 1">
            <a:extLst>
              <a:ext uri="{FF2B5EF4-FFF2-40B4-BE49-F238E27FC236}">
                <a16:creationId xmlns:a16="http://schemas.microsoft.com/office/drawing/2014/main" id="{99B83CFE-9A6C-62F8-7C6E-4BB27BB2949E}"/>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sp>
        <p:nvSpPr>
          <p:cNvPr id="18" name="Rectangle 17">
            <a:extLst>
              <a:ext uri="{FF2B5EF4-FFF2-40B4-BE49-F238E27FC236}">
                <a16:creationId xmlns:a16="http://schemas.microsoft.com/office/drawing/2014/main" id="{5F018C65-DAF1-0950-E38A-F8D7D9015F8E}"/>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9" name="Rectangle 3">
            <a:extLst>
              <a:ext uri="{FF2B5EF4-FFF2-40B4-BE49-F238E27FC236}">
                <a16:creationId xmlns:a16="http://schemas.microsoft.com/office/drawing/2014/main" id="{CFA56A56-A623-44F3-54F4-3302DA56E3A9}"/>
              </a:ext>
            </a:extLst>
          </p:cNvPr>
          <p:cNvSpPr>
            <a:spLocks noChangeArrowheads="1"/>
          </p:cNvSpPr>
          <p:nvPr/>
        </p:nvSpPr>
        <p:spPr bwMode="auto">
          <a:xfrm flipV="1">
            <a:off x="-1944627" y="-707758"/>
            <a:ext cx="551268" cy="553998"/>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1219170" eaLnBrk="0" fontAlgn="base" hangingPunct="0">
              <a:spcBef>
                <a:spcPct val="0"/>
              </a:spcBef>
              <a:spcAft>
                <a:spcPct val="0"/>
              </a:spcAft>
            </a:pPr>
            <a:br>
              <a:rPr lang="en-US" altLang="en-US" sz="1200">
                <a:solidFill>
                  <a:srgbClr val="222222"/>
                </a:solidFill>
                <a:latin typeface="Lato" panose="020F0502020204030203" pitchFamily="34" charset="0"/>
              </a:rPr>
            </a:br>
            <a:endParaRPr lang="en-US" altLang="en-US" sz="2400">
              <a:latin typeface="Arial" panose="020B0604020202020204" pitchFamily="34" charset="0"/>
            </a:endParaRPr>
          </a:p>
        </p:txBody>
      </p:sp>
      <p:pic>
        <p:nvPicPr>
          <p:cNvPr id="3074" name="Picture 2">
            <a:extLst>
              <a:ext uri="{FF2B5EF4-FFF2-40B4-BE49-F238E27FC236}">
                <a16:creationId xmlns:a16="http://schemas.microsoft.com/office/drawing/2014/main" id="{FAA70BA0-81FE-35A7-4482-61E07A8B5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600" y="1011631"/>
            <a:ext cx="2046456" cy="51800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2218D73-AF94-38E5-A855-1A99214B626F}"/>
              </a:ext>
            </a:extLst>
          </p:cNvPr>
          <p:cNvPicPr>
            <a:picLocks noChangeAspect="1"/>
          </p:cNvPicPr>
          <p:nvPr/>
        </p:nvPicPr>
        <p:blipFill>
          <a:blip r:embed="rId4"/>
          <a:stretch>
            <a:fillRect/>
          </a:stretch>
        </p:blipFill>
        <p:spPr>
          <a:xfrm>
            <a:off x="8027883" y="1010917"/>
            <a:ext cx="3799085" cy="5180091"/>
          </a:xfrm>
          <a:prstGeom prst="rect">
            <a:avLst/>
          </a:prstGeom>
        </p:spPr>
      </p:pic>
      <p:sp>
        <p:nvSpPr>
          <p:cNvPr id="3" name="Rectangle 2">
            <a:extLst>
              <a:ext uri="{FF2B5EF4-FFF2-40B4-BE49-F238E27FC236}">
                <a16:creationId xmlns:a16="http://schemas.microsoft.com/office/drawing/2014/main" id="{03E39B7A-F662-FB83-D362-BC5F309D1BD2}"/>
              </a:ext>
            </a:extLst>
          </p:cNvPr>
          <p:cNvSpPr/>
          <p:nvPr/>
        </p:nvSpPr>
        <p:spPr>
          <a:xfrm>
            <a:off x="8027883" y="3313471"/>
            <a:ext cx="3799085" cy="4522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a:extLst>
              <a:ext uri="{FF2B5EF4-FFF2-40B4-BE49-F238E27FC236}">
                <a16:creationId xmlns:a16="http://schemas.microsoft.com/office/drawing/2014/main" id="{AE48020E-D82A-85EB-8EDE-78387AAE560F}"/>
              </a:ext>
            </a:extLst>
          </p:cNvPr>
          <p:cNvSpPr/>
          <p:nvPr/>
        </p:nvSpPr>
        <p:spPr>
          <a:xfrm>
            <a:off x="8027883" y="4467964"/>
            <a:ext cx="3799085" cy="4522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3916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82B41C-432D-CE45-B4FC-91DE79871434}"/>
              </a:ext>
            </a:extLst>
          </p:cNvPr>
          <p:cNvPicPr>
            <a:picLocks noChangeAspect="1"/>
          </p:cNvPicPr>
          <p:nvPr/>
        </p:nvPicPr>
        <p:blipFill>
          <a:blip r:embed="rId3"/>
          <a:stretch>
            <a:fillRect/>
          </a:stretch>
        </p:blipFill>
        <p:spPr>
          <a:xfrm>
            <a:off x="1" y="0"/>
            <a:ext cx="12153900" cy="6858000"/>
          </a:xfrm>
          <a:prstGeom prst="rect">
            <a:avLst/>
          </a:prstGeom>
          <a:solidFill>
            <a:srgbClr val="12284D"/>
          </a:solidFill>
        </p:spPr>
      </p:pic>
      <p:sp>
        <p:nvSpPr>
          <p:cNvPr id="3" name="TextBox 2">
            <a:extLst>
              <a:ext uri="{FF2B5EF4-FFF2-40B4-BE49-F238E27FC236}">
                <a16:creationId xmlns:a16="http://schemas.microsoft.com/office/drawing/2014/main" id="{BF2D4ACC-59AE-504D-A61A-F90D0195769F}"/>
              </a:ext>
            </a:extLst>
          </p:cNvPr>
          <p:cNvSpPr txBox="1"/>
          <p:nvPr/>
        </p:nvSpPr>
        <p:spPr>
          <a:xfrm>
            <a:off x="2988527" y="3275027"/>
            <a:ext cx="6166624" cy="630942"/>
          </a:xfrm>
          <a:prstGeom prst="rect">
            <a:avLst/>
          </a:prstGeom>
          <a:noFill/>
        </p:spPr>
        <p:txBody>
          <a:bodyPr wrap="square" rtlCol="0">
            <a:spAutoFit/>
          </a:bodyPr>
          <a:lstStyle/>
          <a:p>
            <a:pPr algn="ctr"/>
            <a:r>
              <a:rPr lang="en-US" sz="3500" b="1" dirty="0">
                <a:solidFill>
                  <a:schemeClr val="bg1"/>
                </a:solidFill>
                <a:latin typeface="Helvetica" pitchFamily="2" charset="0"/>
              </a:rPr>
              <a:t>Review of Structure</a:t>
            </a:r>
          </a:p>
        </p:txBody>
      </p:sp>
      <p:sp>
        <p:nvSpPr>
          <p:cNvPr id="4" name="TextBox 3">
            <a:extLst>
              <a:ext uri="{FF2B5EF4-FFF2-40B4-BE49-F238E27FC236}">
                <a16:creationId xmlns:a16="http://schemas.microsoft.com/office/drawing/2014/main" id="{CF5A59A4-2780-6648-B224-7E3B0B336D90}"/>
              </a:ext>
            </a:extLst>
          </p:cNvPr>
          <p:cNvSpPr txBox="1"/>
          <p:nvPr/>
        </p:nvSpPr>
        <p:spPr>
          <a:xfrm>
            <a:off x="0" y="6180893"/>
            <a:ext cx="3236029" cy="369332"/>
          </a:xfrm>
          <a:prstGeom prst="rect">
            <a:avLst/>
          </a:prstGeom>
          <a:noFill/>
        </p:spPr>
        <p:txBody>
          <a:bodyPr wrap="square" rtlCol="0">
            <a:spAutoFit/>
          </a:bodyPr>
          <a:lstStyle/>
          <a:p>
            <a:pPr algn="ctr"/>
            <a:r>
              <a:rPr lang="en-US" b="1" dirty="0">
                <a:solidFill>
                  <a:schemeClr val="bg1"/>
                </a:solidFill>
                <a:latin typeface="Helvetica" pitchFamily="2" charset="0"/>
              </a:rPr>
              <a:t>HR Compensation</a:t>
            </a:r>
          </a:p>
        </p:txBody>
      </p:sp>
    </p:spTree>
    <p:extLst>
      <p:ext uri="{BB962C8B-B14F-4D97-AF65-F5344CB8AC3E}">
        <p14:creationId xmlns:p14="http://schemas.microsoft.com/office/powerpoint/2010/main" val="241897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0"/>
            <a:ext cx="12192000" cy="857992"/>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prstClr val="white"/>
                </a:solidFill>
                <a:latin typeface="Helvetica" pitchFamily="2" charset="0"/>
              </a:rPr>
              <a:t>Compensation System Overview</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pic>
        <p:nvPicPr>
          <p:cNvPr id="41" name="Picture 40">
            <a:extLst>
              <a:ext uri="{FF2B5EF4-FFF2-40B4-BE49-F238E27FC236}">
                <a16:creationId xmlns:a16="http://schemas.microsoft.com/office/drawing/2014/main" id="{CEEA2512-6876-3B3F-DB0B-57FBFB503A1B}"/>
              </a:ext>
            </a:extLst>
          </p:cNvPr>
          <p:cNvPicPr>
            <a:picLocks noChangeAspect="1"/>
          </p:cNvPicPr>
          <p:nvPr/>
        </p:nvPicPr>
        <p:blipFill>
          <a:blip r:embed="rId4"/>
          <a:stretch>
            <a:fillRect/>
          </a:stretch>
        </p:blipFill>
        <p:spPr>
          <a:xfrm>
            <a:off x="573884" y="1544666"/>
            <a:ext cx="10702241" cy="4030943"/>
          </a:xfrm>
          <a:prstGeom prst="rect">
            <a:avLst/>
          </a:prstGeom>
        </p:spPr>
      </p:pic>
    </p:spTree>
    <p:extLst>
      <p:ext uri="{BB962C8B-B14F-4D97-AF65-F5344CB8AC3E}">
        <p14:creationId xmlns:p14="http://schemas.microsoft.com/office/powerpoint/2010/main" val="463065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13B7CA3-2018-4D4A-91D0-C451DD2A5F07}"/>
              </a:ext>
            </a:extLst>
          </p:cNvPr>
          <p:cNvSpPr txBox="1">
            <a:spLocks/>
          </p:cNvSpPr>
          <p:nvPr/>
        </p:nvSpPr>
        <p:spPr>
          <a:xfrm>
            <a:off x="0" y="-1"/>
            <a:ext cx="12192000" cy="845261"/>
          </a:xfrm>
          <a:prstGeom prst="rect">
            <a:avLst/>
          </a:prstGeom>
          <a:solidFill>
            <a:srgbClr val="052057"/>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r>
              <a:rPr lang="en-US" sz="4267" b="1">
                <a:solidFill>
                  <a:prstClr val="white"/>
                </a:solidFill>
                <a:latin typeface="Helvetica" pitchFamily="2" charset="0"/>
              </a:rPr>
              <a:t>Classification Structure Basic Principles</a:t>
            </a:r>
          </a:p>
        </p:txBody>
      </p: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21" name="Picture 20">
            <a:extLst>
              <a:ext uri="{FF2B5EF4-FFF2-40B4-BE49-F238E27FC236}">
                <a16:creationId xmlns:a16="http://schemas.microsoft.com/office/drawing/2014/main" id="{71258F90-548A-FC3A-A9E0-ACB10E4E8D59}"/>
              </a:ext>
            </a:extLst>
          </p:cNvPr>
          <p:cNvPicPr>
            <a:picLocks noChangeAspect="1"/>
          </p:cNvPicPr>
          <p:nvPr/>
        </p:nvPicPr>
        <p:blipFill rotWithShape="1">
          <a:blip r:embed="rId3"/>
          <a:srcRect r="44618"/>
          <a:stretch/>
        </p:blipFill>
        <p:spPr>
          <a:xfrm>
            <a:off x="9756843" y="5862845"/>
            <a:ext cx="2082648" cy="518883"/>
          </a:xfrm>
          <a:prstGeom prst="rect">
            <a:avLst/>
          </a:prstGeom>
        </p:spPr>
      </p:pic>
      <p:sp>
        <p:nvSpPr>
          <p:cNvPr id="3" name="TextBox 2">
            <a:extLst>
              <a:ext uri="{FF2B5EF4-FFF2-40B4-BE49-F238E27FC236}">
                <a16:creationId xmlns:a16="http://schemas.microsoft.com/office/drawing/2014/main" id="{13A3AD38-E45D-2496-F939-9DAF07C09A87}"/>
              </a:ext>
            </a:extLst>
          </p:cNvPr>
          <p:cNvSpPr txBox="1"/>
          <p:nvPr/>
        </p:nvSpPr>
        <p:spPr>
          <a:xfrm>
            <a:off x="1894645" y="1322810"/>
            <a:ext cx="9753600" cy="4606389"/>
          </a:xfrm>
          <a:prstGeom prst="rect">
            <a:avLst/>
          </a:prstGeom>
          <a:noFill/>
        </p:spPr>
        <p:txBody>
          <a:bodyPr wrap="square" rtlCol="0">
            <a:spAutoFit/>
          </a:bodyPr>
          <a:lstStyle/>
          <a:p>
            <a:pPr marL="609585" indent="-609585" defTabSz="609585">
              <a:spcAft>
                <a:spcPts val="1600"/>
              </a:spcAft>
              <a:buFontTx/>
              <a:buAutoNum type="arabicPeriod"/>
            </a:pPr>
            <a:r>
              <a:rPr lang="en-US" sz="2400" dirty="0">
                <a:solidFill>
                  <a:prstClr val="black"/>
                </a:solidFill>
                <a:latin typeface="Montserrat" pitchFamily="2" charset="0"/>
              </a:rPr>
              <a:t>Start with the work, not the individual qualifications or where the job reports in the organization</a:t>
            </a:r>
          </a:p>
          <a:p>
            <a:pPr marL="609585" indent="-609585" defTabSz="609585">
              <a:spcAft>
                <a:spcPts val="1600"/>
              </a:spcAft>
              <a:buFontTx/>
              <a:buAutoNum type="arabicPeriod"/>
            </a:pPr>
            <a:r>
              <a:rPr lang="en-US" sz="2400" dirty="0">
                <a:solidFill>
                  <a:prstClr val="black"/>
                </a:solidFill>
                <a:latin typeface="Montserrat" pitchFamily="2" charset="0"/>
              </a:rPr>
              <a:t>Emphasize core responsibilities and duties, not inventory tasks</a:t>
            </a:r>
          </a:p>
          <a:p>
            <a:pPr marL="609585" indent="-609585" defTabSz="609585">
              <a:spcAft>
                <a:spcPts val="1600"/>
              </a:spcAft>
              <a:buFontTx/>
              <a:buAutoNum type="arabicPeriod"/>
            </a:pPr>
            <a:r>
              <a:rPr lang="en-US" sz="2400" dirty="0">
                <a:solidFill>
                  <a:prstClr val="black"/>
                </a:solidFill>
                <a:latin typeface="Montserrat" pitchFamily="2" charset="0"/>
              </a:rPr>
              <a:t>Distinguish people leadership roles (management) from higher level individual contributor roles</a:t>
            </a:r>
          </a:p>
          <a:p>
            <a:pPr marL="609585" indent="-609585" defTabSz="609585">
              <a:spcAft>
                <a:spcPts val="1600"/>
              </a:spcAft>
              <a:buFontTx/>
              <a:buAutoNum type="arabicPeriod"/>
            </a:pPr>
            <a:r>
              <a:rPr lang="en-US" sz="2400" dirty="0">
                <a:solidFill>
                  <a:prstClr val="black"/>
                </a:solidFill>
                <a:latin typeface="Montserrat" pitchFamily="2" charset="0"/>
              </a:rPr>
              <a:t>Emphasize “career progression” as movement across levels and across functions (vertically and laterally)</a:t>
            </a:r>
          </a:p>
          <a:p>
            <a:pPr marL="609585" indent="-609585" defTabSz="609585">
              <a:spcAft>
                <a:spcPts val="1600"/>
              </a:spcAft>
              <a:buFontTx/>
              <a:buAutoNum type="arabicPeriod"/>
            </a:pPr>
            <a:r>
              <a:rPr lang="en-US" sz="2400" dirty="0">
                <a:solidFill>
                  <a:prstClr val="black"/>
                </a:solidFill>
                <a:latin typeface="Montserrat" pitchFamily="2" charset="0"/>
              </a:rPr>
              <a:t>Allow for future expansion of the University within the framework</a:t>
            </a:r>
          </a:p>
        </p:txBody>
      </p:sp>
      <p:grpSp>
        <p:nvGrpSpPr>
          <p:cNvPr id="5" name="Group 4">
            <a:extLst>
              <a:ext uri="{FF2B5EF4-FFF2-40B4-BE49-F238E27FC236}">
                <a16:creationId xmlns:a16="http://schemas.microsoft.com/office/drawing/2014/main" id="{D41A71FB-4C74-3212-B67B-C19666DDB1AF}"/>
              </a:ext>
            </a:extLst>
          </p:cNvPr>
          <p:cNvGrpSpPr/>
          <p:nvPr/>
        </p:nvGrpSpPr>
        <p:grpSpPr>
          <a:xfrm>
            <a:off x="593397" y="4148253"/>
            <a:ext cx="1110004" cy="502875"/>
            <a:chOff x="10340976" y="5456604"/>
            <a:chExt cx="1149350" cy="520700"/>
          </a:xfrm>
        </p:grpSpPr>
        <p:sp>
          <p:nvSpPr>
            <p:cNvPr id="6" name="Arrow: Right 5">
              <a:extLst>
                <a:ext uri="{FF2B5EF4-FFF2-40B4-BE49-F238E27FC236}">
                  <a16:creationId xmlns:a16="http://schemas.microsoft.com/office/drawing/2014/main" id="{AAA63DE9-96C4-83B6-9F5C-4662143F7FA8}"/>
                </a:ext>
              </a:extLst>
            </p:cNvPr>
            <p:cNvSpPr/>
            <p:nvPr/>
          </p:nvSpPr>
          <p:spPr>
            <a:xfrm>
              <a:off x="10340976" y="5456604"/>
              <a:ext cx="1149350" cy="5207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pic>
          <p:nvPicPr>
            <p:cNvPr id="7" name="Picture 2" descr="View 2022 logo">
              <a:extLst>
                <a:ext uri="{FF2B5EF4-FFF2-40B4-BE49-F238E27FC236}">
                  <a16:creationId xmlns:a16="http://schemas.microsoft.com/office/drawing/2014/main" id="{9E8BCA55-6234-F67A-8EA5-D2CEFA960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549" y="5605956"/>
              <a:ext cx="965200" cy="2219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7E0A9D62-C51A-1BF5-C7AA-2D949C47C635}"/>
              </a:ext>
            </a:extLst>
          </p:cNvPr>
          <p:cNvGrpSpPr/>
          <p:nvPr/>
        </p:nvGrpSpPr>
        <p:grpSpPr>
          <a:xfrm>
            <a:off x="543755" y="1322809"/>
            <a:ext cx="1110004" cy="502875"/>
            <a:chOff x="10340976" y="5456604"/>
            <a:chExt cx="1149350" cy="520700"/>
          </a:xfrm>
        </p:grpSpPr>
        <p:sp>
          <p:nvSpPr>
            <p:cNvPr id="14" name="Arrow: Right 13">
              <a:extLst>
                <a:ext uri="{FF2B5EF4-FFF2-40B4-BE49-F238E27FC236}">
                  <a16:creationId xmlns:a16="http://schemas.microsoft.com/office/drawing/2014/main" id="{7F6781EB-609B-82FA-A275-140759DD0B4B}"/>
                </a:ext>
              </a:extLst>
            </p:cNvPr>
            <p:cNvSpPr/>
            <p:nvPr/>
          </p:nvSpPr>
          <p:spPr>
            <a:xfrm>
              <a:off x="10340976" y="5456604"/>
              <a:ext cx="1149350" cy="5207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latin typeface="Calibri" panose="020F0502020204030204"/>
              </a:endParaRPr>
            </a:p>
          </p:txBody>
        </p:sp>
        <p:pic>
          <p:nvPicPr>
            <p:cNvPr id="15" name="Picture 2" descr="View 2022 logo">
              <a:extLst>
                <a:ext uri="{FF2B5EF4-FFF2-40B4-BE49-F238E27FC236}">
                  <a16:creationId xmlns:a16="http://schemas.microsoft.com/office/drawing/2014/main" id="{E4842DCF-A7D1-C479-2CE7-9A7E435620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549" y="5605956"/>
              <a:ext cx="965200" cy="2219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809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Table 42">
            <a:extLst>
              <a:ext uri="{FF2B5EF4-FFF2-40B4-BE49-F238E27FC236}">
                <a16:creationId xmlns:a16="http://schemas.microsoft.com/office/drawing/2014/main" id="{ED5A50A7-57D8-1895-D4E1-984E00574F71}"/>
              </a:ext>
            </a:extLst>
          </p:cNvPr>
          <p:cNvGraphicFramePr>
            <a:graphicFrameLocks noGrp="1"/>
          </p:cNvGraphicFramePr>
          <p:nvPr/>
        </p:nvGraphicFramePr>
        <p:xfrm>
          <a:off x="7914702" y="2000047"/>
          <a:ext cx="4052605" cy="4302367"/>
        </p:xfrm>
        <a:graphic>
          <a:graphicData uri="http://schemas.openxmlformats.org/drawingml/2006/table">
            <a:tbl>
              <a:tblPr/>
              <a:tblGrid>
                <a:gridCol w="1559736">
                  <a:extLst>
                    <a:ext uri="{9D8B030D-6E8A-4147-A177-3AD203B41FA5}">
                      <a16:colId xmlns:a16="http://schemas.microsoft.com/office/drawing/2014/main" val="1204570529"/>
                    </a:ext>
                  </a:extLst>
                </a:gridCol>
                <a:gridCol w="2492869">
                  <a:extLst>
                    <a:ext uri="{9D8B030D-6E8A-4147-A177-3AD203B41FA5}">
                      <a16:colId xmlns:a16="http://schemas.microsoft.com/office/drawing/2014/main" val="1349098092"/>
                    </a:ext>
                  </a:extLst>
                </a:gridCol>
              </a:tblGrid>
              <a:tr h="1545187">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algn="ctr" fontAlgn="ctr"/>
                      <a:r>
                        <a:rPr lang="en-US" sz="1300" b="1" u="none" strike="noStrike">
                          <a:solidFill>
                            <a:schemeClr val="bg1"/>
                          </a:solidFill>
                          <a:effectLst/>
                          <a:latin typeface="Montserrat" pitchFamily="2" charset="0"/>
                          <a:cs typeface="Arial"/>
                        </a:rPr>
                        <a:t>Operational </a:t>
                      </a:r>
                    </a:p>
                    <a:p>
                      <a:pPr algn="ctr" fontAlgn="ctr"/>
                      <a:r>
                        <a:rPr lang="en-US" sz="1300" b="1" u="none" strike="noStrike">
                          <a:solidFill>
                            <a:schemeClr val="bg1"/>
                          </a:solidFill>
                          <a:effectLst/>
                          <a:latin typeface="Montserrat" pitchFamily="2" charset="0"/>
                          <a:cs typeface="Arial"/>
                        </a:rPr>
                        <a:t>Contributor </a:t>
                      </a:r>
                      <a:endParaRPr lang="en-US" sz="1300" b="1" i="0" u="none" strike="noStrike">
                        <a:solidFill>
                          <a:schemeClr val="bg1"/>
                        </a:solidFill>
                        <a:effectLst/>
                        <a:latin typeface="Montserrat" pitchFamily="2" charset="0"/>
                        <a:cs typeface="Arial" panose="020B0604020202020204" pitchFamily="34" charset="0"/>
                      </a:endParaRPr>
                    </a:p>
                  </a:txBody>
                  <a:tcPr marL="5555" marR="5555" marT="5555" marB="0" anchor="ctr">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algn="l" fontAlgn="ctr"/>
                      <a:r>
                        <a:rPr lang="en-US" sz="1200" b="0" i="0" u="none" strike="noStrike">
                          <a:solidFill>
                            <a:srgbClr val="000000"/>
                          </a:solidFill>
                          <a:effectLst/>
                          <a:latin typeface="Montserrat" pitchFamily="2" charset="0"/>
                          <a:cs typeface="Arial" panose="020B0604020202020204" pitchFamily="34" charset="0"/>
                        </a:rPr>
                        <a:t>Operational Contributor I</a:t>
                      </a:r>
                    </a:p>
                    <a:p>
                      <a:pPr algn="l" fontAlgn="ctr"/>
                      <a:r>
                        <a:rPr lang="en-US" sz="1200" b="0" i="0" u="none" strike="noStrike">
                          <a:solidFill>
                            <a:srgbClr val="000000"/>
                          </a:solidFill>
                          <a:effectLst/>
                          <a:latin typeface="Montserrat" pitchFamily="2" charset="0"/>
                          <a:cs typeface="Arial" panose="020B0604020202020204" pitchFamily="34" charset="0"/>
                        </a:rPr>
                        <a:t>Operational Contributor II </a:t>
                      </a:r>
                    </a:p>
                    <a:p>
                      <a:pPr algn="l" fontAlgn="ctr"/>
                      <a:r>
                        <a:rPr lang="en-US" sz="1200" b="0" i="0" u="none" strike="noStrike">
                          <a:solidFill>
                            <a:srgbClr val="000000"/>
                          </a:solidFill>
                          <a:effectLst/>
                          <a:latin typeface="Montserrat" pitchFamily="2" charset="0"/>
                          <a:cs typeface="Arial" panose="020B0604020202020204" pitchFamily="34" charset="0"/>
                        </a:rPr>
                        <a:t>Operational Contributor III </a:t>
                      </a:r>
                    </a:p>
                  </a:txBody>
                  <a:tcPr marL="121920" marR="121920" marT="60960" marB="60960" anchor="ctr">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6201471"/>
                  </a:ext>
                </a:extLst>
              </a:tr>
              <a:tr h="1390668">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algn="ctr" fontAlgn="ctr"/>
                      <a:r>
                        <a:rPr lang="en-US" sz="1300" b="1" u="none" strike="noStrike">
                          <a:solidFill>
                            <a:schemeClr val="bg1"/>
                          </a:solidFill>
                          <a:effectLst/>
                          <a:latin typeface="Montserrat" pitchFamily="2" charset="0"/>
                          <a:cs typeface="Arial"/>
                        </a:rPr>
                        <a:t>Professional </a:t>
                      </a:r>
                    </a:p>
                    <a:p>
                      <a:pPr algn="ctr" fontAlgn="ctr"/>
                      <a:r>
                        <a:rPr lang="en-US" sz="1300" b="1" u="none" strike="noStrike">
                          <a:solidFill>
                            <a:schemeClr val="bg1"/>
                          </a:solidFill>
                          <a:effectLst/>
                          <a:latin typeface="Montserrat" pitchFamily="2" charset="0"/>
                          <a:cs typeface="Arial"/>
                        </a:rPr>
                        <a:t>Contributor </a:t>
                      </a:r>
                      <a:endParaRPr lang="en-US" sz="1300" b="1" i="0" u="none" strike="noStrike">
                        <a:solidFill>
                          <a:schemeClr val="bg1"/>
                        </a:solidFill>
                        <a:effectLst/>
                        <a:latin typeface="Montserrat" pitchFamily="2" charset="0"/>
                        <a:cs typeface="Arial" panose="020B0604020202020204" pitchFamily="34" charset="0"/>
                      </a:endParaRPr>
                    </a:p>
                  </a:txBody>
                  <a:tcPr marL="5555" marR="5555" marT="5555" marB="0" anchor="ctr">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algn="l" fontAlgn="ctr"/>
                      <a:r>
                        <a:rPr lang="en-US" sz="1200" b="0" i="0" u="none" strike="noStrike">
                          <a:solidFill>
                            <a:srgbClr val="000000"/>
                          </a:solidFill>
                          <a:effectLst/>
                          <a:latin typeface="Montserrat" pitchFamily="2" charset="0"/>
                          <a:cs typeface="Arial" panose="020B0604020202020204" pitchFamily="34" charset="0"/>
                        </a:rPr>
                        <a:t>Professional Contributor I</a:t>
                      </a:r>
                    </a:p>
                    <a:p>
                      <a:pPr algn="l" fontAlgn="ctr"/>
                      <a:r>
                        <a:rPr lang="en-US" sz="1200" b="0" i="0" u="none" strike="noStrike">
                          <a:solidFill>
                            <a:srgbClr val="000000"/>
                          </a:solidFill>
                          <a:effectLst/>
                          <a:latin typeface="Montserrat" pitchFamily="2" charset="0"/>
                          <a:cs typeface="Arial" panose="020B0604020202020204" pitchFamily="34" charset="0"/>
                        </a:rPr>
                        <a:t>Professional Contributor II</a:t>
                      </a:r>
                    </a:p>
                    <a:p>
                      <a:pPr algn="l" fontAlgn="ctr"/>
                      <a:r>
                        <a:rPr lang="en-US" sz="1200" b="0" i="0" u="none" strike="noStrike">
                          <a:solidFill>
                            <a:srgbClr val="000000"/>
                          </a:solidFill>
                          <a:effectLst/>
                          <a:latin typeface="Montserrat" pitchFamily="2" charset="0"/>
                          <a:cs typeface="Arial" panose="020B0604020202020204" pitchFamily="34" charset="0"/>
                        </a:rPr>
                        <a:t>Professional Contributor III</a:t>
                      </a:r>
                    </a:p>
                    <a:p>
                      <a:pPr algn="l" fontAlgn="ctr"/>
                      <a:r>
                        <a:rPr lang="en-US" sz="1200" b="0" i="0" u="none" strike="noStrike">
                          <a:solidFill>
                            <a:srgbClr val="000000"/>
                          </a:solidFill>
                          <a:effectLst/>
                          <a:latin typeface="Montserrat" pitchFamily="2" charset="0"/>
                          <a:cs typeface="Arial" panose="020B0604020202020204" pitchFamily="34" charset="0"/>
                        </a:rPr>
                        <a:t>Professional Contributor IV</a:t>
                      </a:r>
                    </a:p>
                    <a:p>
                      <a:pPr algn="l" fontAlgn="ctr"/>
                      <a:r>
                        <a:rPr lang="en-US" sz="1200" b="0" i="0" u="none" strike="noStrike">
                          <a:solidFill>
                            <a:srgbClr val="000000"/>
                          </a:solidFill>
                          <a:effectLst/>
                          <a:latin typeface="Montserrat" pitchFamily="2" charset="0"/>
                          <a:cs typeface="Arial" panose="020B0604020202020204" pitchFamily="34" charset="0"/>
                        </a:rPr>
                        <a:t>Professional Contributor V</a:t>
                      </a:r>
                    </a:p>
                  </a:txBody>
                  <a:tcPr marL="121920" marR="121920" marT="60960" marB="60960" anchor="ctr">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421102"/>
                  </a:ext>
                </a:extLst>
              </a:tr>
              <a:tr h="1366512">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algn="ctr" fontAlgn="ctr"/>
                      <a:r>
                        <a:rPr lang="en-US" sz="1300" b="1" u="none" strike="noStrike">
                          <a:solidFill>
                            <a:schemeClr val="bg1"/>
                          </a:solidFill>
                          <a:effectLst/>
                          <a:latin typeface="Montserrat" pitchFamily="2" charset="0"/>
                          <a:cs typeface="Arial"/>
                        </a:rPr>
                        <a:t>Manager</a:t>
                      </a:r>
                    </a:p>
                    <a:p>
                      <a:pPr algn="ctr" fontAlgn="ctr"/>
                      <a:r>
                        <a:rPr lang="en-US" sz="1300" b="1" u="none" strike="noStrike">
                          <a:solidFill>
                            <a:schemeClr val="bg1"/>
                          </a:solidFill>
                          <a:effectLst/>
                          <a:latin typeface="Montserrat" pitchFamily="2" charset="0"/>
                          <a:cs typeface="Arial"/>
                        </a:rPr>
                        <a:t>Leader</a:t>
                      </a:r>
                      <a:endParaRPr lang="en-US" sz="1300" b="1" i="0" u="none" strike="noStrike">
                        <a:solidFill>
                          <a:schemeClr val="bg1"/>
                        </a:solidFill>
                        <a:effectLst/>
                        <a:latin typeface="Montserrat" pitchFamily="2" charset="0"/>
                        <a:cs typeface="Arial"/>
                      </a:endParaRPr>
                    </a:p>
                  </a:txBody>
                  <a:tcPr marL="5555" marR="5555" marT="5555" marB="0" anchor="ctr">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mpd="sng">
                      <a:solidFill>
                        <a:srgbClr val="FFFFFF"/>
                      </a:solidFill>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solidFill>
                      <a:srgbClr val="052057"/>
                    </a:solidFill>
                  </a:tcPr>
                </a:tc>
                <a:tc>
                  <a:txBody>
                    <a:bodyPr/>
                    <a:lstStyle>
                      <a:lvl1pPr marL="0" algn="l" defTabSz="685800" rtl="0" eaLnBrk="1" latinLnBrk="0" hangingPunct="1">
                        <a:defRPr sz="1350" kern="1200">
                          <a:solidFill>
                            <a:schemeClr val="dk1"/>
                          </a:solidFill>
                          <a:latin typeface="Montserrat"/>
                        </a:defRPr>
                      </a:lvl1pPr>
                      <a:lvl2pPr marL="342900" algn="l" defTabSz="685800" rtl="0" eaLnBrk="1" latinLnBrk="0" hangingPunct="1">
                        <a:defRPr sz="1350" kern="1200">
                          <a:solidFill>
                            <a:schemeClr val="dk1"/>
                          </a:solidFill>
                          <a:latin typeface="Montserrat"/>
                        </a:defRPr>
                      </a:lvl2pPr>
                      <a:lvl3pPr marL="685800" algn="l" defTabSz="685800" rtl="0" eaLnBrk="1" latinLnBrk="0" hangingPunct="1">
                        <a:defRPr sz="1350" kern="1200">
                          <a:solidFill>
                            <a:schemeClr val="dk1"/>
                          </a:solidFill>
                          <a:latin typeface="Montserrat"/>
                        </a:defRPr>
                      </a:lvl3pPr>
                      <a:lvl4pPr marL="1028700" algn="l" defTabSz="685800" rtl="0" eaLnBrk="1" latinLnBrk="0" hangingPunct="1">
                        <a:defRPr sz="1350" kern="1200">
                          <a:solidFill>
                            <a:schemeClr val="dk1"/>
                          </a:solidFill>
                          <a:latin typeface="Montserrat"/>
                        </a:defRPr>
                      </a:lvl4pPr>
                      <a:lvl5pPr marL="1371600" algn="l" defTabSz="685800" rtl="0" eaLnBrk="1" latinLnBrk="0" hangingPunct="1">
                        <a:defRPr sz="1350" kern="1200">
                          <a:solidFill>
                            <a:schemeClr val="dk1"/>
                          </a:solidFill>
                          <a:latin typeface="Montserrat"/>
                        </a:defRPr>
                      </a:lvl5pPr>
                      <a:lvl6pPr marL="1714500" algn="l" defTabSz="685800" rtl="0" eaLnBrk="1" latinLnBrk="0" hangingPunct="1">
                        <a:defRPr sz="1350" kern="1200">
                          <a:solidFill>
                            <a:schemeClr val="dk1"/>
                          </a:solidFill>
                          <a:latin typeface="Montserrat"/>
                        </a:defRPr>
                      </a:lvl6pPr>
                      <a:lvl7pPr marL="2057400" algn="l" defTabSz="685800" rtl="0" eaLnBrk="1" latinLnBrk="0" hangingPunct="1">
                        <a:defRPr sz="1350" kern="1200">
                          <a:solidFill>
                            <a:schemeClr val="dk1"/>
                          </a:solidFill>
                          <a:latin typeface="Montserrat"/>
                        </a:defRPr>
                      </a:lvl7pPr>
                      <a:lvl8pPr marL="2400300" algn="l" defTabSz="685800" rtl="0" eaLnBrk="1" latinLnBrk="0" hangingPunct="1">
                        <a:defRPr sz="1350" kern="1200">
                          <a:solidFill>
                            <a:schemeClr val="dk1"/>
                          </a:solidFill>
                          <a:latin typeface="Montserrat"/>
                        </a:defRPr>
                      </a:lvl8pPr>
                      <a:lvl9pPr marL="2743200" algn="l" defTabSz="685800" rtl="0" eaLnBrk="1" latinLnBrk="0" hangingPunct="1">
                        <a:defRPr sz="1350" kern="1200">
                          <a:solidFill>
                            <a:schemeClr val="dk1"/>
                          </a:solidFill>
                          <a:latin typeface="Montserrat"/>
                        </a:defRPr>
                      </a:lvl9pPr>
                    </a:lstStyle>
                    <a:p>
                      <a:pPr algn="l" fontAlgn="ctr"/>
                      <a:r>
                        <a:rPr lang="en-US" sz="1200" b="0" i="0" u="none" strike="noStrike">
                          <a:solidFill>
                            <a:srgbClr val="000000"/>
                          </a:solidFill>
                          <a:effectLst/>
                          <a:latin typeface="Montserrat" pitchFamily="2" charset="0"/>
                          <a:cs typeface="Arial"/>
                        </a:rPr>
                        <a:t>Manager I </a:t>
                      </a:r>
                    </a:p>
                    <a:p>
                      <a:pPr algn="l" fontAlgn="ctr"/>
                      <a:r>
                        <a:rPr lang="en-US" sz="1200" b="0" i="0" u="none" strike="noStrike">
                          <a:solidFill>
                            <a:srgbClr val="000000"/>
                          </a:solidFill>
                          <a:effectLst/>
                          <a:latin typeface="Montserrat" pitchFamily="2" charset="0"/>
                          <a:cs typeface="Arial"/>
                        </a:rPr>
                        <a:t>Manager II</a:t>
                      </a:r>
                    </a:p>
                    <a:p>
                      <a:pPr algn="l" fontAlgn="ctr"/>
                      <a:r>
                        <a:rPr lang="en-US" sz="1200" b="0" i="0" u="none" strike="noStrike">
                          <a:solidFill>
                            <a:srgbClr val="000000"/>
                          </a:solidFill>
                          <a:effectLst/>
                          <a:latin typeface="Montserrat" pitchFamily="2" charset="0"/>
                          <a:cs typeface="Arial"/>
                        </a:rPr>
                        <a:t>Manager III</a:t>
                      </a:r>
                    </a:p>
                    <a:p>
                      <a:pPr algn="l" fontAlgn="ctr"/>
                      <a:r>
                        <a:rPr lang="en-US" sz="1200" b="0" i="0" u="none" strike="noStrike">
                          <a:solidFill>
                            <a:srgbClr val="000000"/>
                          </a:solidFill>
                          <a:effectLst/>
                          <a:latin typeface="Montserrat" pitchFamily="2" charset="0"/>
                          <a:cs typeface="Arial"/>
                        </a:rPr>
                        <a:t>Manager IV</a:t>
                      </a:r>
                    </a:p>
                    <a:p>
                      <a:pPr algn="l" fontAlgn="ctr"/>
                      <a:r>
                        <a:rPr lang="en-US" sz="1200" b="0" i="0" u="none" strike="noStrike">
                          <a:solidFill>
                            <a:srgbClr val="000000"/>
                          </a:solidFill>
                          <a:effectLst/>
                          <a:latin typeface="Montserrat" pitchFamily="2" charset="0"/>
                          <a:cs typeface="Arial"/>
                        </a:rPr>
                        <a:t>Manager V</a:t>
                      </a:r>
                    </a:p>
                  </a:txBody>
                  <a:tcPr marL="121920" marR="121920" marT="60960" marB="60960" anchor="ctr">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48336"/>
                  </a:ext>
                </a:extLst>
              </a:tr>
            </a:tbl>
          </a:graphicData>
        </a:graphic>
      </p:graphicFrame>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5205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4F1BA6D8-BAB9-B38A-E4CA-C329332AB36D}"/>
              </a:ext>
            </a:extLst>
          </p:cNvPr>
          <p:cNvSpPr/>
          <p:nvPr/>
        </p:nvSpPr>
        <p:spPr>
          <a:xfrm>
            <a:off x="2616497" y="1196072"/>
            <a:ext cx="1838631" cy="676195"/>
          </a:xfrm>
          <a:prstGeom prst="rect">
            <a:avLst/>
          </a:prstGeom>
          <a:solidFill>
            <a:srgbClr val="052057"/>
          </a:solidFill>
          <a:ln w="9525" cap="flat" cmpd="sng" algn="ctr">
            <a:noFill/>
            <a:prstDash val="solid"/>
          </a:ln>
          <a:effectLst/>
        </p:spPr>
        <p:txBody>
          <a:bodyPr rtlCol="0" anchor="ctr"/>
          <a:lstStyle/>
          <a:p>
            <a:pPr algn="ctr" defTabSz="1219170">
              <a:defRPr/>
            </a:pPr>
            <a:r>
              <a:rPr lang="en-US" sz="2400" kern="0">
                <a:solidFill>
                  <a:srgbClr val="FFFFFF"/>
                </a:solidFill>
                <a:latin typeface="Montserrat" pitchFamily="2" charset="0"/>
              </a:rPr>
              <a:t>Family</a:t>
            </a:r>
          </a:p>
        </p:txBody>
      </p:sp>
      <p:sp>
        <p:nvSpPr>
          <p:cNvPr id="32" name="Rectangle 31">
            <a:extLst>
              <a:ext uri="{FF2B5EF4-FFF2-40B4-BE49-F238E27FC236}">
                <a16:creationId xmlns:a16="http://schemas.microsoft.com/office/drawing/2014/main" id="{A2FBBC77-3AC2-335A-DFB7-24A10CD2E766}"/>
              </a:ext>
            </a:extLst>
          </p:cNvPr>
          <p:cNvSpPr/>
          <p:nvPr/>
        </p:nvSpPr>
        <p:spPr>
          <a:xfrm>
            <a:off x="5327038" y="1196072"/>
            <a:ext cx="1838631" cy="676195"/>
          </a:xfrm>
          <a:prstGeom prst="rect">
            <a:avLst/>
          </a:prstGeom>
          <a:solidFill>
            <a:srgbClr val="052057"/>
          </a:solidFill>
          <a:ln w="9525" cap="flat" cmpd="sng" algn="ctr">
            <a:noFill/>
            <a:prstDash val="solid"/>
          </a:ln>
          <a:effectLst/>
        </p:spPr>
        <p:txBody>
          <a:bodyPr rtlCol="0" anchor="ctr"/>
          <a:lstStyle/>
          <a:p>
            <a:pPr algn="ctr" defTabSz="1219170">
              <a:defRPr/>
            </a:pPr>
            <a:r>
              <a:rPr lang="en-US" sz="2400" kern="0">
                <a:solidFill>
                  <a:srgbClr val="FFFFFF"/>
                </a:solidFill>
                <a:latin typeface="Montserrat" pitchFamily="2" charset="0"/>
              </a:rPr>
              <a:t>Subfamily</a:t>
            </a:r>
          </a:p>
        </p:txBody>
      </p:sp>
      <p:sp>
        <p:nvSpPr>
          <p:cNvPr id="33" name="Rectangle 32">
            <a:extLst>
              <a:ext uri="{FF2B5EF4-FFF2-40B4-BE49-F238E27FC236}">
                <a16:creationId xmlns:a16="http://schemas.microsoft.com/office/drawing/2014/main" id="{FDA2E828-CC77-BBC2-AE24-8CADC54280BE}"/>
              </a:ext>
            </a:extLst>
          </p:cNvPr>
          <p:cNvSpPr/>
          <p:nvPr/>
        </p:nvSpPr>
        <p:spPr>
          <a:xfrm>
            <a:off x="7793097" y="1196072"/>
            <a:ext cx="1838631" cy="676195"/>
          </a:xfrm>
          <a:prstGeom prst="rect">
            <a:avLst/>
          </a:prstGeom>
          <a:solidFill>
            <a:srgbClr val="052057"/>
          </a:solidFill>
          <a:ln w="9525" cap="flat" cmpd="sng" algn="ctr">
            <a:noFill/>
            <a:prstDash val="solid"/>
          </a:ln>
          <a:effectLst/>
        </p:spPr>
        <p:txBody>
          <a:bodyPr rtlCol="0" anchor="ctr"/>
          <a:lstStyle/>
          <a:p>
            <a:pPr algn="ctr" defTabSz="1219170">
              <a:defRPr/>
            </a:pPr>
            <a:r>
              <a:rPr lang="en-US" sz="2400" kern="0">
                <a:solidFill>
                  <a:srgbClr val="FFFFFF"/>
                </a:solidFill>
                <a:latin typeface="Montserrat" pitchFamily="2" charset="0"/>
              </a:rPr>
              <a:t>Career Track</a:t>
            </a:r>
          </a:p>
        </p:txBody>
      </p:sp>
      <p:sp>
        <p:nvSpPr>
          <p:cNvPr id="34" name="Rectangle 33">
            <a:extLst>
              <a:ext uri="{FF2B5EF4-FFF2-40B4-BE49-F238E27FC236}">
                <a16:creationId xmlns:a16="http://schemas.microsoft.com/office/drawing/2014/main" id="{3F06910C-0606-C4BA-B540-36C1BA884F21}"/>
              </a:ext>
            </a:extLst>
          </p:cNvPr>
          <p:cNvSpPr/>
          <p:nvPr/>
        </p:nvSpPr>
        <p:spPr>
          <a:xfrm>
            <a:off x="9810501" y="1201269"/>
            <a:ext cx="1838631" cy="676195"/>
          </a:xfrm>
          <a:prstGeom prst="rect">
            <a:avLst/>
          </a:prstGeom>
          <a:solidFill>
            <a:srgbClr val="052057"/>
          </a:solidFill>
          <a:ln w="9525" cap="flat" cmpd="sng" algn="ctr">
            <a:noFill/>
            <a:prstDash val="solid"/>
          </a:ln>
          <a:effectLst/>
        </p:spPr>
        <p:txBody>
          <a:bodyPr rtlCol="0" anchor="ctr"/>
          <a:lstStyle/>
          <a:p>
            <a:pPr algn="ctr" defTabSz="1219170">
              <a:defRPr/>
            </a:pPr>
            <a:r>
              <a:rPr lang="en-US" sz="2400" kern="0">
                <a:solidFill>
                  <a:srgbClr val="FFFFFF"/>
                </a:solidFill>
                <a:latin typeface="Montserrat" pitchFamily="2" charset="0"/>
              </a:rPr>
              <a:t>Career Level</a:t>
            </a:r>
          </a:p>
        </p:txBody>
      </p:sp>
      <p:sp>
        <p:nvSpPr>
          <p:cNvPr id="35" name="Rectangle 34">
            <a:extLst>
              <a:ext uri="{FF2B5EF4-FFF2-40B4-BE49-F238E27FC236}">
                <a16:creationId xmlns:a16="http://schemas.microsoft.com/office/drawing/2014/main" id="{261870D5-9350-90D4-3CC1-45459E9219D8}"/>
              </a:ext>
            </a:extLst>
          </p:cNvPr>
          <p:cNvSpPr/>
          <p:nvPr/>
        </p:nvSpPr>
        <p:spPr>
          <a:xfrm>
            <a:off x="2624137" y="545145"/>
            <a:ext cx="1708127" cy="697563"/>
          </a:xfrm>
          <a:prstGeom prst="rect">
            <a:avLst/>
          </a:prstGeom>
          <a:noFill/>
        </p:spPr>
        <p:txBody>
          <a:bodyPr wrap="square" lIns="121920" tIns="60960" rIns="121920" bIns="60960">
            <a:spAutoFit/>
          </a:bodyPr>
          <a:lstStyle/>
          <a:p>
            <a:pPr algn="ctr" defTabSz="609585"/>
            <a:r>
              <a:rPr lang="en-US" sz="3733">
                <a:ln w="0"/>
                <a:solidFill>
                  <a:srgbClr val="001847"/>
                </a:solidFill>
                <a:effectLst>
                  <a:outerShdw blurRad="38100" dist="19050" dir="2700000" algn="tl" rotWithShape="0">
                    <a:srgbClr val="00548B">
                      <a:alpha val="40000"/>
                    </a:srgbClr>
                  </a:outerShdw>
                </a:effectLst>
                <a:latin typeface="Montserrat"/>
              </a:rPr>
              <a:t>17</a:t>
            </a:r>
          </a:p>
        </p:txBody>
      </p:sp>
      <p:sp>
        <p:nvSpPr>
          <p:cNvPr id="36" name="Rectangle 35">
            <a:extLst>
              <a:ext uri="{FF2B5EF4-FFF2-40B4-BE49-F238E27FC236}">
                <a16:creationId xmlns:a16="http://schemas.microsoft.com/office/drawing/2014/main" id="{98B9EB54-B645-92B0-2B67-1955F37AB41A}"/>
              </a:ext>
            </a:extLst>
          </p:cNvPr>
          <p:cNvSpPr/>
          <p:nvPr/>
        </p:nvSpPr>
        <p:spPr>
          <a:xfrm>
            <a:off x="5462155" y="545145"/>
            <a:ext cx="1708127" cy="697563"/>
          </a:xfrm>
          <a:prstGeom prst="rect">
            <a:avLst/>
          </a:prstGeom>
          <a:noFill/>
        </p:spPr>
        <p:txBody>
          <a:bodyPr wrap="square" lIns="121920" tIns="60960" rIns="121920" bIns="60960">
            <a:spAutoFit/>
          </a:bodyPr>
          <a:lstStyle/>
          <a:p>
            <a:pPr algn="ctr" defTabSz="609585"/>
            <a:r>
              <a:rPr lang="en-US" sz="3733">
                <a:ln w="0"/>
                <a:solidFill>
                  <a:srgbClr val="001847"/>
                </a:solidFill>
                <a:effectLst>
                  <a:outerShdw blurRad="38100" dist="19050" dir="2700000" algn="tl" rotWithShape="0">
                    <a:srgbClr val="00548B">
                      <a:alpha val="40000"/>
                    </a:srgbClr>
                  </a:outerShdw>
                </a:effectLst>
                <a:latin typeface="Montserrat"/>
              </a:rPr>
              <a:t>102</a:t>
            </a:r>
          </a:p>
        </p:txBody>
      </p:sp>
      <p:sp>
        <p:nvSpPr>
          <p:cNvPr id="37" name="Rectangle 36">
            <a:extLst>
              <a:ext uri="{FF2B5EF4-FFF2-40B4-BE49-F238E27FC236}">
                <a16:creationId xmlns:a16="http://schemas.microsoft.com/office/drawing/2014/main" id="{33DA2A49-E550-8BE2-4A21-E87FF282C380}"/>
              </a:ext>
            </a:extLst>
          </p:cNvPr>
          <p:cNvSpPr/>
          <p:nvPr/>
        </p:nvSpPr>
        <p:spPr>
          <a:xfrm>
            <a:off x="7914374" y="583429"/>
            <a:ext cx="1708127" cy="697563"/>
          </a:xfrm>
          <a:prstGeom prst="rect">
            <a:avLst/>
          </a:prstGeom>
          <a:noFill/>
        </p:spPr>
        <p:txBody>
          <a:bodyPr wrap="square" lIns="121920" tIns="60960" rIns="121920" bIns="60960">
            <a:spAutoFit/>
          </a:bodyPr>
          <a:lstStyle/>
          <a:p>
            <a:pPr algn="ctr" defTabSz="609585"/>
            <a:r>
              <a:rPr lang="en-US" sz="3733">
                <a:ln w="0"/>
                <a:solidFill>
                  <a:srgbClr val="001847"/>
                </a:solidFill>
                <a:effectLst>
                  <a:outerShdw blurRad="38100" dist="19050" dir="2700000" algn="tl" rotWithShape="0">
                    <a:srgbClr val="00548B">
                      <a:alpha val="40000"/>
                    </a:srgbClr>
                  </a:outerShdw>
                </a:effectLst>
                <a:latin typeface="Montserrat"/>
              </a:rPr>
              <a:t>3</a:t>
            </a:r>
          </a:p>
        </p:txBody>
      </p:sp>
      <p:sp>
        <p:nvSpPr>
          <p:cNvPr id="38" name="Rectangle 37">
            <a:extLst>
              <a:ext uri="{FF2B5EF4-FFF2-40B4-BE49-F238E27FC236}">
                <a16:creationId xmlns:a16="http://schemas.microsoft.com/office/drawing/2014/main" id="{42D2FFC1-C3EB-2D06-6B4A-02FCDEDAAB13}"/>
              </a:ext>
            </a:extLst>
          </p:cNvPr>
          <p:cNvSpPr/>
          <p:nvPr/>
        </p:nvSpPr>
        <p:spPr>
          <a:xfrm>
            <a:off x="9875751" y="585365"/>
            <a:ext cx="1708127" cy="697563"/>
          </a:xfrm>
          <a:prstGeom prst="rect">
            <a:avLst/>
          </a:prstGeom>
          <a:noFill/>
        </p:spPr>
        <p:txBody>
          <a:bodyPr wrap="square" lIns="121920" tIns="60960" rIns="121920" bIns="60960">
            <a:spAutoFit/>
          </a:bodyPr>
          <a:lstStyle/>
          <a:p>
            <a:pPr algn="ctr" defTabSz="609585"/>
            <a:r>
              <a:rPr lang="en-US" sz="3733">
                <a:ln w="0"/>
                <a:solidFill>
                  <a:srgbClr val="001847"/>
                </a:solidFill>
                <a:effectLst>
                  <a:outerShdw blurRad="38100" dist="19050" dir="2700000" algn="tl" rotWithShape="0">
                    <a:srgbClr val="00548B">
                      <a:alpha val="40000"/>
                    </a:srgbClr>
                  </a:outerShdw>
                </a:effectLst>
                <a:latin typeface="Montserrat"/>
              </a:rPr>
              <a:t>13</a:t>
            </a:r>
          </a:p>
        </p:txBody>
      </p:sp>
      <p:graphicFrame>
        <p:nvGraphicFramePr>
          <p:cNvPr id="39" name="Table 38">
            <a:extLst>
              <a:ext uri="{FF2B5EF4-FFF2-40B4-BE49-F238E27FC236}">
                <a16:creationId xmlns:a16="http://schemas.microsoft.com/office/drawing/2014/main" id="{02C554D2-67D6-3EEF-9780-98C1943A0860}"/>
              </a:ext>
            </a:extLst>
          </p:cNvPr>
          <p:cNvGraphicFramePr>
            <a:graphicFrameLocks noGrp="1"/>
          </p:cNvGraphicFramePr>
          <p:nvPr/>
        </p:nvGraphicFramePr>
        <p:xfrm>
          <a:off x="2133592" y="1929413"/>
          <a:ext cx="2673937" cy="4469526"/>
        </p:xfrm>
        <a:graphic>
          <a:graphicData uri="http://schemas.openxmlformats.org/drawingml/2006/table">
            <a:tbl>
              <a:tblPr/>
              <a:tblGrid>
                <a:gridCol w="2673937">
                  <a:extLst>
                    <a:ext uri="{9D8B030D-6E8A-4147-A177-3AD203B41FA5}">
                      <a16:colId xmlns:a16="http://schemas.microsoft.com/office/drawing/2014/main" val="853604674"/>
                    </a:ext>
                  </a:extLst>
                </a:gridCol>
              </a:tblGrid>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1" i="0" u="none" strike="noStrike">
                          <a:solidFill>
                            <a:srgbClr val="000000"/>
                          </a:solidFill>
                          <a:effectLst/>
                          <a:latin typeface="Calibri" panose="020F0502020204030204" pitchFamily="34" charset="0"/>
                        </a:rPr>
                        <a:t>Job Family</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5162178"/>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Administration</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337487"/>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Arts</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004540"/>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Athletics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32643383"/>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Communications and Marketing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49110085"/>
                  </a:ext>
                </a:extLst>
              </a:tr>
              <a:tr h="45404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Development and University Advancement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1198207"/>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Education</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8279549"/>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Facilities Operations</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1648546"/>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Finance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96123659"/>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Health Services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91249493"/>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Human Resources</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0467800"/>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Information Technology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7133844"/>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Legal and Compliance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35424383"/>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Library and Museum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8543458"/>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Public Safety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5749478"/>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Research Administration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42648013"/>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Research </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40806300"/>
                  </a:ext>
                </a:extLst>
              </a:tr>
              <a:tr h="23052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Student &amp; Academic Services</a:t>
                      </a:r>
                    </a:p>
                  </a:txBody>
                  <a:tcPr marL="7007" marR="7007" marT="700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4174464"/>
                  </a:ext>
                </a:extLst>
              </a:tr>
            </a:tbl>
          </a:graphicData>
        </a:graphic>
      </p:graphicFrame>
      <p:graphicFrame>
        <p:nvGraphicFramePr>
          <p:cNvPr id="40" name="Table 39">
            <a:extLst>
              <a:ext uri="{FF2B5EF4-FFF2-40B4-BE49-F238E27FC236}">
                <a16:creationId xmlns:a16="http://schemas.microsoft.com/office/drawing/2014/main" id="{ADA5CE46-4ED1-FD27-2DA6-43A1408D16FC}"/>
              </a:ext>
            </a:extLst>
          </p:cNvPr>
          <p:cNvGraphicFramePr>
            <a:graphicFrameLocks noGrp="1"/>
          </p:cNvGraphicFramePr>
          <p:nvPr/>
        </p:nvGraphicFramePr>
        <p:xfrm>
          <a:off x="5027824" y="2000047"/>
          <a:ext cx="2333136" cy="2370670"/>
        </p:xfrm>
        <a:graphic>
          <a:graphicData uri="http://schemas.openxmlformats.org/drawingml/2006/table">
            <a:tbl>
              <a:tblPr/>
              <a:tblGrid>
                <a:gridCol w="2333136">
                  <a:extLst>
                    <a:ext uri="{9D8B030D-6E8A-4147-A177-3AD203B41FA5}">
                      <a16:colId xmlns:a16="http://schemas.microsoft.com/office/drawing/2014/main" val="101063145"/>
                    </a:ext>
                  </a:extLst>
                </a:gridCol>
              </a:tblGrid>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1" i="0" u="none" strike="noStrike">
                          <a:solidFill>
                            <a:srgbClr val="000000"/>
                          </a:solidFill>
                          <a:effectLst/>
                          <a:latin typeface="Calibri" panose="020F0502020204030204" pitchFamily="34" charset="0"/>
                        </a:rPr>
                        <a:t>Finance </a:t>
                      </a:r>
                    </a:p>
                  </a:txBody>
                  <a:tcPr marL="8467"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586421"/>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Accounting</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84436935"/>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Budgeting and Planning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6220633"/>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Financial Support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15907988"/>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Grant Accounting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61439510"/>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Payroll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757399"/>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Procurement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9007658"/>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Real Estate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76640293"/>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Tax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34767834"/>
                  </a:ext>
                </a:extLst>
              </a:tr>
              <a:tr h="231987">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Treasury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028899"/>
                  </a:ext>
                </a:extLst>
              </a:tr>
            </a:tbl>
          </a:graphicData>
        </a:graphic>
      </p:graphicFrame>
      <p:graphicFrame>
        <p:nvGraphicFramePr>
          <p:cNvPr id="41" name="Table 40">
            <a:extLst>
              <a:ext uri="{FF2B5EF4-FFF2-40B4-BE49-F238E27FC236}">
                <a16:creationId xmlns:a16="http://schemas.microsoft.com/office/drawing/2014/main" id="{886B22CA-CCF2-5E5B-0184-33FF6D3891DE}"/>
              </a:ext>
            </a:extLst>
          </p:cNvPr>
          <p:cNvGraphicFramePr>
            <a:graphicFrameLocks noGrp="1"/>
          </p:cNvGraphicFramePr>
          <p:nvPr/>
        </p:nvGraphicFramePr>
        <p:xfrm>
          <a:off x="5257648" y="3490567"/>
          <a:ext cx="2333137" cy="2553852"/>
        </p:xfrm>
        <a:graphic>
          <a:graphicData uri="http://schemas.openxmlformats.org/drawingml/2006/table">
            <a:tbl>
              <a:tblPr/>
              <a:tblGrid>
                <a:gridCol w="2333137">
                  <a:extLst>
                    <a:ext uri="{9D8B030D-6E8A-4147-A177-3AD203B41FA5}">
                      <a16:colId xmlns:a16="http://schemas.microsoft.com/office/drawing/2014/main" val="3759188818"/>
                    </a:ext>
                  </a:extLst>
                </a:gridCol>
              </a:tblGrid>
              <a:tr h="28929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1" i="0" u="none" strike="noStrike">
                          <a:solidFill>
                            <a:srgbClr val="000000"/>
                          </a:solidFill>
                          <a:effectLst/>
                          <a:latin typeface="Calibri" panose="020F0502020204030204" pitchFamily="34" charset="0"/>
                        </a:rPr>
                        <a:t>Human Resources</a:t>
                      </a:r>
                    </a:p>
                  </a:txBody>
                  <a:tcPr marL="8467"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3007426"/>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Benefits</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46827306"/>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Compensation</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4093053"/>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Employee Relations</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6009102"/>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HR Campus Partners</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2361781"/>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Learning and Development</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7001568"/>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Operations</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3917539"/>
                  </a:ext>
                </a:extLst>
              </a:tr>
              <a:tr h="299815">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Recruiting/Talent Acquisition</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5303350"/>
                  </a:ext>
                </a:extLst>
              </a:tr>
            </a:tbl>
          </a:graphicData>
        </a:graphic>
      </p:graphicFrame>
      <p:graphicFrame>
        <p:nvGraphicFramePr>
          <p:cNvPr id="42" name="Table 41">
            <a:extLst>
              <a:ext uri="{FF2B5EF4-FFF2-40B4-BE49-F238E27FC236}">
                <a16:creationId xmlns:a16="http://schemas.microsoft.com/office/drawing/2014/main" id="{36C0BDEA-D235-4309-20CC-9B12E99D7493}"/>
              </a:ext>
            </a:extLst>
          </p:cNvPr>
          <p:cNvGraphicFramePr>
            <a:graphicFrameLocks noGrp="1"/>
          </p:cNvGraphicFramePr>
          <p:nvPr/>
        </p:nvGraphicFramePr>
        <p:xfrm>
          <a:off x="5550568" y="4583680"/>
          <a:ext cx="2242528" cy="1938865"/>
        </p:xfrm>
        <a:graphic>
          <a:graphicData uri="http://schemas.openxmlformats.org/drawingml/2006/table">
            <a:tbl>
              <a:tblPr/>
              <a:tblGrid>
                <a:gridCol w="2242528">
                  <a:extLst>
                    <a:ext uri="{9D8B030D-6E8A-4147-A177-3AD203B41FA5}">
                      <a16:colId xmlns:a16="http://schemas.microsoft.com/office/drawing/2014/main" val="2230331054"/>
                    </a:ext>
                  </a:extLst>
                </a:gridCol>
              </a:tblGrid>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1" i="0" u="none" strike="noStrike">
                          <a:solidFill>
                            <a:srgbClr val="000000"/>
                          </a:solidFill>
                          <a:effectLst/>
                          <a:latin typeface="Calibri" panose="020F0502020204030204" pitchFamily="34" charset="0"/>
                        </a:rPr>
                        <a:t>Administration</a:t>
                      </a:r>
                    </a:p>
                  </a:txBody>
                  <a:tcPr marL="8467"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12700" cap="flat" cmpd="sng" algn="ctr">
                      <a:solidFill>
                        <a:srgbClr val="00548B"/>
                      </a:solidFill>
                      <a:prstDash val="solid"/>
                      <a:round/>
                      <a:headEnd type="none" w="med" len="med"/>
                      <a:tailEnd type="none" w="med" len="med"/>
                    </a:lnT>
                    <a:lnB w="6350" cap="flat" cmpd="sng" algn="ctr">
                      <a:solidFill>
                        <a:srgbClr val="8EA9D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4360104"/>
                  </a:ext>
                </a:extLst>
              </a:tr>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Administrative Operations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7121660"/>
                  </a:ext>
                </a:extLst>
              </a:tr>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Administrative Strategy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80734923"/>
                  </a:ext>
                </a:extLst>
              </a:tr>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Administrative Support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27447261"/>
                  </a:ext>
                </a:extLst>
              </a:tr>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Customer Service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39105049"/>
                  </a:ext>
                </a:extLst>
              </a:tr>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Program Coordination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1608437"/>
                  </a:ext>
                </a:extLst>
              </a:tr>
              <a:tr h="245533">
                <a:tc>
                  <a:txBody>
                    <a:bodyPr/>
                    <a:lstStyle>
                      <a:lvl1pPr marL="0" algn="l" defTabSz="685800" rtl="0" eaLnBrk="1" latinLnBrk="0" hangingPunct="1">
                        <a:defRPr sz="1350" kern="1200">
                          <a:solidFill>
                            <a:schemeClr val="tx1"/>
                          </a:solidFill>
                          <a:latin typeface="Montserrat"/>
                        </a:defRPr>
                      </a:lvl1pPr>
                      <a:lvl2pPr marL="342900" algn="l" defTabSz="685800" rtl="0" eaLnBrk="1" latinLnBrk="0" hangingPunct="1">
                        <a:defRPr sz="1350" kern="1200">
                          <a:solidFill>
                            <a:schemeClr val="tx1"/>
                          </a:solidFill>
                          <a:latin typeface="Montserrat"/>
                        </a:defRPr>
                      </a:lvl2pPr>
                      <a:lvl3pPr marL="685800" algn="l" defTabSz="685800" rtl="0" eaLnBrk="1" latinLnBrk="0" hangingPunct="1">
                        <a:defRPr sz="1350" kern="1200">
                          <a:solidFill>
                            <a:schemeClr val="tx1"/>
                          </a:solidFill>
                          <a:latin typeface="Montserrat"/>
                        </a:defRPr>
                      </a:lvl3pPr>
                      <a:lvl4pPr marL="1028700" algn="l" defTabSz="685800" rtl="0" eaLnBrk="1" latinLnBrk="0" hangingPunct="1">
                        <a:defRPr sz="1350" kern="1200">
                          <a:solidFill>
                            <a:schemeClr val="tx1"/>
                          </a:solidFill>
                          <a:latin typeface="Montserrat"/>
                        </a:defRPr>
                      </a:lvl4pPr>
                      <a:lvl5pPr marL="1371600" algn="l" defTabSz="685800" rtl="0" eaLnBrk="1" latinLnBrk="0" hangingPunct="1">
                        <a:defRPr sz="1350" kern="1200">
                          <a:solidFill>
                            <a:schemeClr val="tx1"/>
                          </a:solidFill>
                          <a:latin typeface="Montserrat"/>
                        </a:defRPr>
                      </a:lvl5pPr>
                      <a:lvl6pPr marL="1714500" algn="l" defTabSz="685800" rtl="0" eaLnBrk="1" latinLnBrk="0" hangingPunct="1">
                        <a:defRPr sz="1350" kern="1200">
                          <a:solidFill>
                            <a:schemeClr val="tx1"/>
                          </a:solidFill>
                          <a:latin typeface="Montserrat"/>
                        </a:defRPr>
                      </a:lvl6pPr>
                      <a:lvl7pPr marL="2057400" algn="l" defTabSz="685800" rtl="0" eaLnBrk="1" latinLnBrk="0" hangingPunct="1">
                        <a:defRPr sz="1350" kern="1200">
                          <a:solidFill>
                            <a:schemeClr val="tx1"/>
                          </a:solidFill>
                          <a:latin typeface="Montserrat"/>
                        </a:defRPr>
                      </a:lvl7pPr>
                      <a:lvl8pPr marL="2400300" algn="l" defTabSz="685800" rtl="0" eaLnBrk="1" latinLnBrk="0" hangingPunct="1">
                        <a:defRPr sz="1350" kern="1200">
                          <a:solidFill>
                            <a:schemeClr val="tx1"/>
                          </a:solidFill>
                          <a:latin typeface="Montserrat"/>
                        </a:defRPr>
                      </a:lvl8pPr>
                      <a:lvl9pPr marL="2743200" algn="l" defTabSz="685800" rtl="0" eaLnBrk="1" latinLnBrk="0" hangingPunct="1">
                        <a:defRPr sz="1350" kern="1200">
                          <a:solidFill>
                            <a:schemeClr val="tx1"/>
                          </a:solidFill>
                          <a:latin typeface="Montserrat"/>
                        </a:defRPr>
                      </a:lvl9pPr>
                    </a:lstStyle>
                    <a:p>
                      <a:pPr algn="l" fontAlgn="b"/>
                      <a:r>
                        <a:rPr lang="en-US" sz="1500" b="0" i="0" u="none" strike="noStrike">
                          <a:solidFill>
                            <a:srgbClr val="000000"/>
                          </a:solidFill>
                          <a:effectLst/>
                          <a:latin typeface="Calibri" panose="020F0502020204030204" pitchFamily="34" charset="0"/>
                        </a:rPr>
                        <a:t>Project Management </a:t>
                      </a:r>
                    </a:p>
                  </a:txBody>
                  <a:tcPr marL="127000" marR="8467" marT="8467" marB="0" anchor="b">
                    <a:lnL w="12700" cap="flat" cmpd="sng" algn="ctr">
                      <a:solidFill>
                        <a:srgbClr val="00548B"/>
                      </a:solidFill>
                      <a:prstDash val="solid"/>
                      <a:round/>
                      <a:headEnd type="none" w="med" len="med"/>
                      <a:tailEnd type="none" w="med" len="med"/>
                    </a:lnL>
                    <a:lnR w="12700" cap="flat" cmpd="sng" algn="ctr">
                      <a:solidFill>
                        <a:srgbClr val="00548B"/>
                      </a:solidFill>
                      <a:prstDash val="solid"/>
                      <a:round/>
                      <a:headEnd type="none" w="med" len="med"/>
                      <a:tailEnd type="none" w="med" len="med"/>
                    </a:lnR>
                    <a:lnT>
                      <a:noFill/>
                    </a:lnT>
                    <a:lnB w="12700" cap="flat" cmpd="sng" algn="ctr">
                      <a:solidFill>
                        <a:srgbClr val="00548B"/>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76423246"/>
                  </a:ext>
                </a:extLst>
              </a:tr>
            </a:tbl>
          </a:graphicData>
        </a:graphic>
      </p:graphicFrame>
      <p:sp>
        <p:nvSpPr>
          <p:cNvPr id="44" name="Rectangle 43">
            <a:extLst>
              <a:ext uri="{FF2B5EF4-FFF2-40B4-BE49-F238E27FC236}">
                <a16:creationId xmlns:a16="http://schemas.microsoft.com/office/drawing/2014/main" id="{B6C7D7FD-3C2C-F273-7244-1C096E0766CA}"/>
              </a:ext>
            </a:extLst>
          </p:cNvPr>
          <p:cNvSpPr/>
          <p:nvPr/>
        </p:nvSpPr>
        <p:spPr>
          <a:xfrm>
            <a:off x="118945" y="3467942"/>
            <a:ext cx="1264132" cy="812975"/>
          </a:xfrm>
          <a:prstGeom prst="rect">
            <a:avLst/>
          </a:prstGeom>
          <a:solidFill>
            <a:srgbClr val="052057"/>
          </a:solidFill>
          <a:ln w="9525" cap="flat" cmpd="sng" algn="ctr">
            <a:noFill/>
            <a:prstDash val="solid"/>
          </a:ln>
          <a:effectLst/>
        </p:spPr>
        <p:txBody>
          <a:bodyPr rtlCol="0" anchor="ctr"/>
          <a:lstStyle/>
          <a:p>
            <a:pPr algn="ctr" defTabSz="1219170">
              <a:defRPr/>
            </a:pPr>
            <a:r>
              <a:rPr lang="en-US" sz="1867" kern="0">
                <a:solidFill>
                  <a:srgbClr val="FFFFFF"/>
                </a:solidFill>
                <a:latin typeface="Montserrat" pitchFamily="2" charset="0"/>
              </a:rPr>
              <a:t>514 Job profiles</a:t>
            </a:r>
          </a:p>
        </p:txBody>
      </p:sp>
      <p:sp>
        <p:nvSpPr>
          <p:cNvPr id="45" name="Arrow: Bent 44">
            <a:extLst>
              <a:ext uri="{FF2B5EF4-FFF2-40B4-BE49-F238E27FC236}">
                <a16:creationId xmlns:a16="http://schemas.microsoft.com/office/drawing/2014/main" id="{84F63102-7C77-EC0C-9219-01CC78CBFA9D}"/>
              </a:ext>
            </a:extLst>
          </p:cNvPr>
          <p:cNvSpPr/>
          <p:nvPr/>
        </p:nvSpPr>
        <p:spPr>
          <a:xfrm>
            <a:off x="659337" y="2579986"/>
            <a:ext cx="1342276" cy="848956"/>
          </a:xfrm>
          <a:prstGeom prst="bentArrow">
            <a:avLst/>
          </a:prstGeom>
          <a:solidFill>
            <a:srgbClr val="052057"/>
          </a:solidFill>
          <a:ln w="9525" cap="flat" cmpd="sng" algn="ctr">
            <a:noFill/>
            <a:prstDash val="solid"/>
          </a:ln>
          <a:effectLst/>
        </p:spPr>
        <p:txBody>
          <a:bodyPr rtlCol="0" anchor="ctr"/>
          <a:lstStyle/>
          <a:p>
            <a:pPr algn="ctr" defTabSz="1219170">
              <a:defRPr/>
            </a:pPr>
            <a:endParaRPr lang="en-US" sz="2400" kern="0">
              <a:solidFill>
                <a:srgbClr val="00548B"/>
              </a:solidFill>
              <a:latin typeface="Montserrat"/>
            </a:endParaRPr>
          </a:p>
        </p:txBody>
      </p:sp>
      <p:sp>
        <p:nvSpPr>
          <p:cNvPr id="46" name="Arrow: Bent 45">
            <a:extLst>
              <a:ext uri="{FF2B5EF4-FFF2-40B4-BE49-F238E27FC236}">
                <a16:creationId xmlns:a16="http://schemas.microsoft.com/office/drawing/2014/main" id="{94E0B2B6-E11C-4A01-99C6-E15B465CE843}"/>
              </a:ext>
            </a:extLst>
          </p:cNvPr>
          <p:cNvSpPr/>
          <p:nvPr/>
        </p:nvSpPr>
        <p:spPr>
          <a:xfrm rot="10800000" flipH="1">
            <a:off x="636619" y="4319913"/>
            <a:ext cx="1342276" cy="937409"/>
          </a:xfrm>
          <a:prstGeom prst="bentArrow">
            <a:avLst/>
          </a:prstGeom>
          <a:solidFill>
            <a:srgbClr val="052057"/>
          </a:solidFill>
          <a:ln w="9525" cap="flat" cmpd="sng" algn="ctr">
            <a:noFill/>
            <a:prstDash val="solid"/>
          </a:ln>
          <a:effectLst/>
        </p:spPr>
        <p:txBody>
          <a:bodyPr rtlCol="0" anchor="ctr"/>
          <a:lstStyle/>
          <a:p>
            <a:pPr algn="ctr" defTabSz="1219170">
              <a:defRPr/>
            </a:pPr>
            <a:endParaRPr lang="en-US" sz="2400" kern="0">
              <a:solidFill>
                <a:srgbClr val="00548B"/>
              </a:solidFill>
              <a:latin typeface="Montserrat"/>
            </a:endParaRPr>
          </a:p>
        </p:txBody>
      </p:sp>
      <p:sp>
        <p:nvSpPr>
          <p:cNvPr id="47" name="Arrow: Right 46">
            <a:extLst>
              <a:ext uri="{FF2B5EF4-FFF2-40B4-BE49-F238E27FC236}">
                <a16:creationId xmlns:a16="http://schemas.microsoft.com/office/drawing/2014/main" id="{094B40B8-FE5A-7514-B42D-C05F700A56FF}"/>
              </a:ext>
            </a:extLst>
          </p:cNvPr>
          <p:cNvSpPr/>
          <p:nvPr/>
        </p:nvSpPr>
        <p:spPr>
          <a:xfrm>
            <a:off x="1428467" y="3639017"/>
            <a:ext cx="550428" cy="470823"/>
          </a:xfrm>
          <a:prstGeom prst="rightArrow">
            <a:avLst/>
          </a:prstGeom>
          <a:solidFill>
            <a:srgbClr val="052057"/>
          </a:solidFill>
          <a:ln w="9525" cap="flat" cmpd="sng" algn="ctr">
            <a:noFill/>
            <a:prstDash val="solid"/>
          </a:ln>
          <a:effectLst/>
        </p:spPr>
        <p:txBody>
          <a:bodyPr rtlCol="0" anchor="ctr"/>
          <a:lstStyle/>
          <a:p>
            <a:pPr algn="ctr" defTabSz="1219170">
              <a:defRPr/>
            </a:pPr>
            <a:endParaRPr lang="en-US" sz="2400" kern="0">
              <a:solidFill>
                <a:srgbClr val="FFFFFF"/>
              </a:solidFill>
              <a:latin typeface="Montserrat"/>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3958135" cy="461665"/>
          </a:xfrm>
          <a:prstGeom prst="rect">
            <a:avLst/>
          </a:prstGeom>
          <a:noFill/>
        </p:spPr>
        <p:txBody>
          <a:bodyPr wrap="none" rtlCol="0">
            <a:spAutoFit/>
          </a:bodyPr>
          <a:lstStyle/>
          <a:p>
            <a:pPr defTabSz="609570"/>
            <a:r>
              <a:rPr lang="en-US" sz="2400" b="1">
                <a:solidFill>
                  <a:srgbClr val="052057"/>
                </a:solidFill>
                <a:latin typeface="Montserrat" pitchFamily="2" charset="0"/>
              </a:rPr>
              <a:t>Classification Structure</a:t>
            </a:r>
          </a:p>
        </p:txBody>
      </p:sp>
    </p:spTree>
    <p:extLst>
      <p:ext uri="{BB962C8B-B14F-4D97-AF65-F5344CB8AC3E}">
        <p14:creationId xmlns:p14="http://schemas.microsoft.com/office/powerpoint/2010/main" val="58762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16DD-97A6-E84E-8586-19070B64BA9A}"/>
              </a:ext>
            </a:extLst>
          </p:cNvPr>
          <p:cNvSpPr txBox="1">
            <a:spLocks/>
          </p:cNvSpPr>
          <p:nvPr/>
        </p:nvSpPr>
        <p:spPr>
          <a:xfrm>
            <a:off x="-3" y="6483248"/>
            <a:ext cx="12192000" cy="398141"/>
          </a:xfrm>
          <a:prstGeom prst="rect">
            <a:avLst/>
          </a:prstGeom>
          <a:solidFill>
            <a:srgbClr val="001847"/>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en-US" sz="2000">
              <a:solidFill>
                <a:prstClr val="white"/>
              </a:solidFill>
              <a:latin typeface="Helvetica" pitchFamily="2" charset="0"/>
            </a:endParaRPr>
          </a:p>
        </p:txBody>
      </p:sp>
      <p:cxnSp>
        <p:nvCxnSpPr>
          <p:cNvPr id="4" name="Straight Connector 3">
            <a:extLst>
              <a:ext uri="{FF2B5EF4-FFF2-40B4-BE49-F238E27FC236}">
                <a16:creationId xmlns:a16="http://schemas.microsoft.com/office/drawing/2014/main" id="{0E57EDDB-B64D-8D4D-B9C4-919CF8D390C6}"/>
              </a:ext>
            </a:extLst>
          </p:cNvPr>
          <p:cNvCxnSpPr>
            <a:cxnSpLocks/>
          </p:cNvCxnSpPr>
          <p:nvPr/>
        </p:nvCxnSpPr>
        <p:spPr>
          <a:xfrm>
            <a:off x="11904337" y="6210101"/>
            <a:ext cx="0" cy="671289"/>
          </a:xfrm>
          <a:prstGeom prst="line">
            <a:avLst/>
          </a:prstGeom>
          <a:ln>
            <a:solidFill>
              <a:srgbClr val="E61937"/>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AEA340A-0702-D443-9E17-22EEA0C25475}"/>
              </a:ext>
            </a:extLst>
          </p:cNvPr>
          <p:cNvSpPr/>
          <p:nvPr/>
        </p:nvSpPr>
        <p:spPr>
          <a:xfrm rot="5400000">
            <a:off x="6073139" y="364385"/>
            <a:ext cx="45720" cy="12192003"/>
          </a:xfrm>
          <a:prstGeom prst="rect">
            <a:avLst/>
          </a:prstGeom>
          <a:solidFill>
            <a:srgbClr val="E6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49" name="TextBox 48">
            <a:extLst>
              <a:ext uri="{FF2B5EF4-FFF2-40B4-BE49-F238E27FC236}">
                <a16:creationId xmlns:a16="http://schemas.microsoft.com/office/drawing/2014/main" id="{49C2DA66-00C9-DF5F-CA41-3248465AD48B}"/>
              </a:ext>
            </a:extLst>
          </p:cNvPr>
          <p:cNvSpPr txBox="1"/>
          <p:nvPr/>
        </p:nvSpPr>
        <p:spPr>
          <a:xfrm>
            <a:off x="69634" y="131944"/>
            <a:ext cx="1749197" cy="461665"/>
          </a:xfrm>
          <a:prstGeom prst="rect">
            <a:avLst/>
          </a:prstGeom>
          <a:noFill/>
        </p:spPr>
        <p:txBody>
          <a:bodyPr wrap="none" rtlCol="0">
            <a:spAutoFit/>
          </a:bodyPr>
          <a:lstStyle/>
          <a:p>
            <a:pPr defTabSz="609570"/>
            <a:r>
              <a:rPr lang="en-US" sz="2400" b="1">
                <a:solidFill>
                  <a:srgbClr val="001847"/>
                </a:solidFill>
                <a:latin typeface="Montserrat" pitchFamily="2" charset="0"/>
              </a:rPr>
              <a:t>Examples</a:t>
            </a:r>
          </a:p>
        </p:txBody>
      </p:sp>
      <p:graphicFrame>
        <p:nvGraphicFramePr>
          <p:cNvPr id="19" name="Table 18">
            <a:extLst>
              <a:ext uri="{FF2B5EF4-FFF2-40B4-BE49-F238E27FC236}">
                <a16:creationId xmlns:a16="http://schemas.microsoft.com/office/drawing/2014/main" id="{227BE8E0-D64C-FB8B-C0D2-007DA7C55765}"/>
              </a:ext>
            </a:extLst>
          </p:cNvPr>
          <p:cNvGraphicFramePr>
            <a:graphicFrameLocks noGrp="1"/>
          </p:cNvGraphicFramePr>
          <p:nvPr>
            <p:extLst>
              <p:ext uri="{D42A27DB-BD31-4B8C-83A1-F6EECF244321}">
                <p14:modId xmlns:p14="http://schemas.microsoft.com/office/powerpoint/2010/main" val="472851516"/>
              </p:ext>
            </p:extLst>
          </p:nvPr>
        </p:nvGraphicFramePr>
        <p:xfrm>
          <a:off x="1095484" y="3212891"/>
          <a:ext cx="9735230" cy="3042936"/>
        </p:xfrm>
        <a:graphic>
          <a:graphicData uri="http://schemas.openxmlformats.org/drawingml/2006/table">
            <a:tbl>
              <a:tblPr/>
              <a:tblGrid>
                <a:gridCol w="4500211">
                  <a:extLst>
                    <a:ext uri="{9D8B030D-6E8A-4147-A177-3AD203B41FA5}">
                      <a16:colId xmlns:a16="http://schemas.microsoft.com/office/drawing/2014/main" val="1247826937"/>
                    </a:ext>
                  </a:extLst>
                </a:gridCol>
                <a:gridCol w="605725">
                  <a:extLst>
                    <a:ext uri="{9D8B030D-6E8A-4147-A177-3AD203B41FA5}">
                      <a16:colId xmlns:a16="http://schemas.microsoft.com/office/drawing/2014/main" val="3000823131"/>
                    </a:ext>
                  </a:extLst>
                </a:gridCol>
                <a:gridCol w="637100">
                  <a:extLst>
                    <a:ext uri="{9D8B030D-6E8A-4147-A177-3AD203B41FA5}">
                      <a16:colId xmlns:a16="http://schemas.microsoft.com/office/drawing/2014/main" val="3578509226"/>
                    </a:ext>
                  </a:extLst>
                </a:gridCol>
                <a:gridCol w="600433">
                  <a:extLst>
                    <a:ext uri="{9D8B030D-6E8A-4147-A177-3AD203B41FA5}">
                      <a16:colId xmlns:a16="http://schemas.microsoft.com/office/drawing/2014/main" val="1827001513"/>
                    </a:ext>
                  </a:extLst>
                </a:gridCol>
                <a:gridCol w="591267">
                  <a:extLst>
                    <a:ext uri="{9D8B030D-6E8A-4147-A177-3AD203B41FA5}">
                      <a16:colId xmlns:a16="http://schemas.microsoft.com/office/drawing/2014/main" val="223237903"/>
                    </a:ext>
                  </a:extLst>
                </a:gridCol>
                <a:gridCol w="536264">
                  <a:extLst>
                    <a:ext uri="{9D8B030D-6E8A-4147-A177-3AD203B41FA5}">
                      <a16:colId xmlns:a16="http://schemas.microsoft.com/office/drawing/2014/main" val="4253283020"/>
                    </a:ext>
                  </a:extLst>
                </a:gridCol>
                <a:gridCol w="505963">
                  <a:extLst>
                    <a:ext uri="{9D8B030D-6E8A-4147-A177-3AD203B41FA5}">
                      <a16:colId xmlns:a16="http://schemas.microsoft.com/office/drawing/2014/main" val="1271836507"/>
                    </a:ext>
                  </a:extLst>
                </a:gridCol>
                <a:gridCol w="556884">
                  <a:extLst>
                    <a:ext uri="{9D8B030D-6E8A-4147-A177-3AD203B41FA5}">
                      <a16:colId xmlns:a16="http://schemas.microsoft.com/office/drawing/2014/main" val="3654612633"/>
                    </a:ext>
                  </a:extLst>
                </a:gridCol>
                <a:gridCol w="1201383">
                  <a:extLst>
                    <a:ext uri="{9D8B030D-6E8A-4147-A177-3AD203B41FA5}">
                      <a16:colId xmlns:a16="http://schemas.microsoft.com/office/drawing/2014/main" val="776419743"/>
                    </a:ext>
                  </a:extLst>
                </a:gridCol>
              </a:tblGrid>
              <a:tr h="33810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rPr>
                        <a:t>Department A – Job Families</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O2</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O3</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P1</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P2</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P3</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M2</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M4</a:t>
                      </a:r>
                    </a:p>
                  </a:txBody>
                  <a:tcPr marL="0" marR="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t"/>
                      <a:r>
                        <a:rPr lang="en-US" sz="1300" b="1" i="0" u="none" strike="noStrike">
                          <a:solidFill>
                            <a:srgbClr val="000000"/>
                          </a:solidFill>
                          <a:effectLst/>
                          <a:latin typeface="Arial" panose="020B0604020202020204" pitchFamily="34" charset="0"/>
                        </a:rPr>
                        <a:t>Total</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1360043511"/>
                  </a:ext>
                </a:extLst>
              </a:tr>
              <a:tr h="338104">
                <a:tc>
                  <a:txBody>
                    <a:bodyPr/>
                    <a:lstStyle/>
                    <a:p>
                      <a:pPr algn="l" fontAlgn="t"/>
                      <a:r>
                        <a:rPr lang="en-US" sz="1300" b="0" i="0" u="none" strike="noStrike">
                          <a:effectLst/>
                          <a:latin typeface="Arial" panose="020B0604020202020204" pitchFamily="34" charset="0"/>
                        </a:rPr>
                        <a:t>Administration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78992"/>
                  </a:ext>
                </a:extLst>
              </a:tr>
              <a:tr h="338104">
                <a:tc>
                  <a:txBody>
                    <a:bodyPr/>
                    <a:lstStyle/>
                    <a:p>
                      <a:pPr algn="l" fontAlgn="t"/>
                      <a:r>
                        <a:rPr lang="en-US" sz="1300" b="0" i="0" u="none" strike="noStrike">
                          <a:effectLst/>
                          <a:latin typeface="Arial" panose="020B0604020202020204" pitchFamily="34" charset="0"/>
                        </a:rPr>
                        <a:t>Communications and Marketing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560133"/>
                  </a:ext>
                </a:extLst>
              </a:tr>
              <a:tr h="338104">
                <a:tc>
                  <a:txBody>
                    <a:bodyPr/>
                    <a:lstStyle/>
                    <a:p>
                      <a:pPr algn="l" fontAlgn="t"/>
                      <a:r>
                        <a:rPr lang="en-US" sz="1300" b="0" i="0" u="none" strike="noStrike">
                          <a:effectLst/>
                          <a:latin typeface="Arial" panose="020B0604020202020204" pitchFamily="34" charset="0"/>
                        </a:rPr>
                        <a:t>Education</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426661"/>
                  </a:ext>
                </a:extLst>
              </a:tr>
              <a:tr h="338104">
                <a:tc>
                  <a:txBody>
                    <a:bodyPr/>
                    <a:lstStyle/>
                    <a:p>
                      <a:pPr algn="l" fontAlgn="t"/>
                      <a:r>
                        <a:rPr lang="en-US" sz="1300" b="0" i="0" u="none" strike="noStrike">
                          <a:effectLst/>
                          <a:latin typeface="Arial" panose="020B0604020202020204" pitchFamily="34" charset="0"/>
                        </a:rPr>
                        <a:t>Facilities Operations</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9973286"/>
                  </a:ext>
                </a:extLst>
              </a:tr>
              <a:tr h="338104">
                <a:tc>
                  <a:txBody>
                    <a:bodyPr/>
                    <a:lstStyle/>
                    <a:p>
                      <a:pPr algn="l" fontAlgn="t"/>
                      <a:r>
                        <a:rPr lang="en-US" sz="1300" b="0" i="0" u="none" strike="noStrike">
                          <a:effectLst/>
                          <a:latin typeface="Arial" panose="020B0604020202020204" pitchFamily="34" charset="0"/>
                        </a:rPr>
                        <a:t>Finance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436355"/>
                  </a:ext>
                </a:extLst>
              </a:tr>
              <a:tr h="338104">
                <a:tc>
                  <a:txBody>
                    <a:bodyPr/>
                    <a:lstStyle/>
                    <a:p>
                      <a:pPr algn="l" fontAlgn="t"/>
                      <a:r>
                        <a:rPr lang="en-US" sz="1300" b="0" i="0" u="none" strike="noStrike">
                          <a:effectLst/>
                          <a:latin typeface="Arial" panose="020B0604020202020204" pitchFamily="34" charset="0"/>
                        </a:rPr>
                        <a:t>Information Technology </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5386503"/>
                  </a:ext>
                </a:extLst>
              </a:tr>
              <a:tr h="338104">
                <a:tc>
                  <a:txBody>
                    <a:bodyPr/>
                    <a:lstStyle/>
                    <a:p>
                      <a:pPr algn="l" fontAlgn="t"/>
                      <a:r>
                        <a:rPr lang="en-US" sz="1300" b="0" i="0" u="none" strike="noStrike">
                          <a:effectLst/>
                          <a:latin typeface="Arial" panose="020B0604020202020204" pitchFamily="34" charset="0"/>
                        </a:rPr>
                        <a:t>Student &amp; Academic Services</a:t>
                      </a:r>
                    </a:p>
                  </a:txBody>
                  <a:tcPr marL="1016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1300" b="0" i="0" u="none" strike="noStrike">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04809"/>
                  </a:ext>
                </a:extLst>
              </a:tr>
              <a:tr h="338104">
                <a:tc>
                  <a:txBody>
                    <a:bodyPr/>
                    <a:lstStyle/>
                    <a:p>
                      <a:pPr algn="l" fontAlgn="t"/>
                      <a:r>
                        <a:rPr lang="en-US" sz="1300" b="1" i="0" u="none" strike="noStrike">
                          <a:solidFill>
                            <a:srgbClr val="000000"/>
                          </a:solidFill>
                          <a:effectLst/>
                          <a:latin typeface="Arial" panose="020B060402020202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10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16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a:solidFill>
                            <a:srgbClr val="000000"/>
                          </a:solidFill>
                          <a:effectLst/>
                          <a:latin typeface="Arial" panose="020B0604020202020204" pitchFamily="34" charset="0"/>
                        </a:rPr>
                        <a:t>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300" b="1" i="0" u="none" strike="noStrike" dirty="0">
                          <a:solidFill>
                            <a:srgbClr val="000000"/>
                          </a:solidFill>
                          <a:effectLst/>
                          <a:latin typeface="Arial" panose="020B0604020202020204" pitchFamily="34" charset="0"/>
                        </a:rPr>
                        <a:t>51</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150848"/>
                  </a:ext>
                </a:extLst>
              </a:tr>
            </a:tbl>
          </a:graphicData>
        </a:graphic>
      </p:graphicFrame>
      <p:graphicFrame>
        <p:nvGraphicFramePr>
          <p:cNvPr id="20" name="Table 19">
            <a:extLst>
              <a:ext uri="{FF2B5EF4-FFF2-40B4-BE49-F238E27FC236}">
                <a16:creationId xmlns:a16="http://schemas.microsoft.com/office/drawing/2014/main" id="{8299F5FE-2E79-62B0-E690-0F9723EC0A22}"/>
              </a:ext>
            </a:extLst>
          </p:cNvPr>
          <p:cNvGraphicFramePr>
            <a:graphicFrameLocks noGrp="1"/>
          </p:cNvGraphicFramePr>
          <p:nvPr>
            <p:extLst>
              <p:ext uri="{D42A27DB-BD31-4B8C-83A1-F6EECF244321}">
                <p14:modId xmlns:p14="http://schemas.microsoft.com/office/powerpoint/2010/main" val="3637637851"/>
              </p:ext>
            </p:extLst>
          </p:nvPr>
        </p:nvGraphicFramePr>
        <p:xfrm>
          <a:off x="1095484" y="891011"/>
          <a:ext cx="3950904" cy="2055256"/>
        </p:xfrm>
        <a:graphic>
          <a:graphicData uri="http://schemas.openxmlformats.org/drawingml/2006/table">
            <a:tbl>
              <a:tblPr/>
              <a:tblGrid>
                <a:gridCol w="2737105">
                  <a:extLst>
                    <a:ext uri="{9D8B030D-6E8A-4147-A177-3AD203B41FA5}">
                      <a16:colId xmlns:a16="http://schemas.microsoft.com/office/drawing/2014/main" val="1247826937"/>
                    </a:ext>
                  </a:extLst>
                </a:gridCol>
                <a:gridCol w="1213799">
                  <a:extLst>
                    <a:ext uri="{9D8B030D-6E8A-4147-A177-3AD203B41FA5}">
                      <a16:colId xmlns:a16="http://schemas.microsoft.com/office/drawing/2014/main" val="776419743"/>
                    </a:ext>
                  </a:extLst>
                </a:gridCol>
              </a:tblGrid>
              <a:tr h="256907">
                <a:tc>
                  <a:txBody>
                    <a:bodyPr/>
                    <a:lstStyle/>
                    <a:p>
                      <a:pPr algn="l" fontAlgn="t"/>
                      <a:r>
                        <a:rPr lang="en-US" sz="1300" b="1" i="0" u="none" strike="noStrike" dirty="0">
                          <a:solidFill>
                            <a:srgbClr val="000000"/>
                          </a:solidFill>
                          <a:effectLst/>
                          <a:latin typeface="Arial" panose="020B0604020202020204" pitchFamily="34" charset="0"/>
                        </a:rPr>
                        <a:t>Department A</a:t>
                      </a: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l" fontAlgn="t"/>
                      <a:r>
                        <a:rPr lang="en-US" sz="1300" b="1" i="0" u="none" strike="noStrike" dirty="0">
                          <a:solidFill>
                            <a:srgbClr val="000000"/>
                          </a:solidFill>
                          <a:effectLst/>
                          <a:latin typeface="Arial" panose="020B0604020202020204" pitchFamily="34" charset="0"/>
                        </a:rPr>
                        <a:t>Total FTE - 51</a:t>
                      </a:r>
                    </a:p>
                  </a:txBody>
                  <a:tcPr marL="0"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360043511"/>
                  </a:ext>
                </a:extLst>
              </a:tr>
              <a:tr h="256907">
                <a:tc>
                  <a:txBody>
                    <a:bodyPr/>
                    <a:lstStyle/>
                    <a:p>
                      <a:pPr algn="l" fontAlgn="t"/>
                      <a:r>
                        <a:rPr lang="en-US" sz="1300" b="0" i="0" u="none" strike="noStrike">
                          <a:effectLst/>
                          <a:latin typeface="Arial" panose="020B0604020202020204" pitchFamily="34" charset="0"/>
                        </a:rPr>
                        <a:t>Administration</a:t>
                      </a:r>
                    </a:p>
                  </a:txBody>
                  <a:tcPr marL="101600" marR="0" marT="0" marB="0">
                    <a:lnL w="12700" cap="flat" cmpd="sng" algn="ctr">
                      <a:solidFill>
                        <a:schemeClr val="tx1"/>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a:noFill/>
                    </a:lnB>
                  </a:tcPr>
                </a:tc>
                <a:tc>
                  <a:txBody>
                    <a:bodyPr/>
                    <a:lstStyle/>
                    <a:p>
                      <a:pPr algn="ctr" fontAlgn="t"/>
                      <a:r>
                        <a:rPr lang="en-US" sz="1300" b="0" i="0" u="none" strike="noStrike">
                          <a:effectLst/>
                          <a:latin typeface="Arial" panose="020B0604020202020204" pitchFamily="34" charset="0"/>
                        </a:rPr>
                        <a:t>17</a:t>
                      </a:r>
                    </a:p>
                  </a:txBody>
                  <a:tcPr marL="0" marR="0" marT="0" marB="0">
                    <a:lnL>
                      <a:noFill/>
                    </a:lnL>
                    <a:lnR w="12700" cap="flat" cmpd="sng" algn="ctr">
                      <a:solidFill>
                        <a:schemeClr val="tx1"/>
                      </a:solidFill>
                      <a:prstDash val="solid"/>
                      <a:round/>
                      <a:headEnd type="none" w="med" len="med"/>
                      <a:tailEnd type="none" w="med" len="med"/>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45678992"/>
                  </a:ext>
                </a:extLst>
              </a:tr>
              <a:tr h="256907">
                <a:tc>
                  <a:txBody>
                    <a:bodyPr/>
                    <a:lstStyle/>
                    <a:p>
                      <a:pPr algn="l" fontAlgn="t"/>
                      <a:r>
                        <a:rPr lang="en-US" sz="1300" b="0" i="0" u="none" strike="noStrike">
                          <a:effectLst/>
                          <a:latin typeface="Arial" panose="020B0604020202020204" pitchFamily="34" charset="0"/>
                        </a:rPr>
                        <a:t>Communications and Marketing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9</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09560133"/>
                  </a:ext>
                </a:extLst>
              </a:tr>
              <a:tr h="256907">
                <a:tc>
                  <a:txBody>
                    <a:bodyPr/>
                    <a:lstStyle/>
                    <a:p>
                      <a:pPr algn="l" fontAlgn="t"/>
                      <a:r>
                        <a:rPr lang="en-US" sz="1300" b="0" i="0" u="none" strike="noStrike">
                          <a:effectLst/>
                          <a:latin typeface="Arial" panose="020B0604020202020204" pitchFamily="34" charset="0"/>
                        </a:rPr>
                        <a:t>Education</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8</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87426661"/>
                  </a:ext>
                </a:extLst>
              </a:tr>
              <a:tr h="256907">
                <a:tc>
                  <a:txBody>
                    <a:bodyPr/>
                    <a:lstStyle/>
                    <a:p>
                      <a:pPr algn="l" fontAlgn="t"/>
                      <a:r>
                        <a:rPr lang="en-US" sz="1300" b="0" i="0" u="none" strike="noStrike">
                          <a:effectLst/>
                          <a:latin typeface="Arial" panose="020B0604020202020204" pitchFamily="34" charset="0"/>
                        </a:rPr>
                        <a:t>Facilities Operations</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4</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99973286"/>
                  </a:ext>
                </a:extLst>
              </a:tr>
              <a:tr h="256907">
                <a:tc>
                  <a:txBody>
                    <a:bodyPr/>
                    <a:lstStyle/>
                    <a:p>
                      <a:pPr algn="l" fontAlgn="t"/>
                      <a:r>
                        <a:rPr lang="en-US" sz="1300" b="0" i="0" u="none" strike="noStrike">
                          <a:effectLst/>
                          <a:latin typeface="Arial" panose="020B0604020202020204" pitchFamily="34" charset="0"/>
                        </a:rPr>
                        <a:t>Finance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2</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98436355"/>
                  </a:ext>
                </a:extLst>
              </a:tr>
              <a:tr h="256907">
                <a:tc>
                  <a:txBody>
                    <a:bodyPr/>
                    <a:lstStyle/>
                    <a:p>
                      <a:pPr algn="l" fontAlgn="t"/>
                      <a:r>
                        <a:rPr lang="en-US" sz="1300" b="0" i="0" u="none" strike="noStrike">
                          <a:effectLst/>
                          <a:latin typeface="Arial" panose="020B0604020202020204" pitchFamily="34" charset="0"/>
                        </a:rPr>
                        <a:t>Information Technology </a:t>
                      </a:r>
                    </a:p>
                  </a:txBody>
                  <a:tcPr marL="101600" marR="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t"/>
                      <a:r>
                        <a:rPr lang="en-US" sz="1300" b="0" i="0" u="none" strike="noStrike">
                          <a:effectLst/>
                          <a:latin typeface="Arial" panose="020B0604020202020204" pitchFamily="34" charset="0"/>
                        </a:rPr>
                        <a:t>6</a:t>
                      </a:r>
                    </a:p>
                  </a:txBody>
                  <a:tcPr marL="0" marR="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35386503"/>
                  </a:ext>
                </a:extLst>
              </a:tr>
              <a:tr h="256907">
                <a:tc>
                  <a:txBody>
                    <a:bodyPr/>
                    <a:lstStyle/>
                    <a:p>
                      <a:pPr algn="l" fontAlgn="t"/>
                      <a:r>
                        <a:rPr lang="en-US" sz="1300" b="0" i="0" u="none" strike="noStrike">
                          <a:effectLst/>
                          <a:latin typeface="Arial" panose="020B0604020202020204" pitchFamily="34" charset="0"/>
                        </a:rPr>
                        <a:t>Student &amp; Academic Services</a:t>
                      </a:r>
                    </a:p>
                  </a:txBody>
                  <a:tcPr marL="101600"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t"/>
                      <a:r>
                        <a:rPr lang="en-US" sz="1300" b="0" i="0" u="none" strike="noStrike" dirty="0">
                          <a:effectLst/>
                          <a:latin typeface="Arial" panose="020B0604020202020204" pitchFamily="34" charset="0"/>
                        </a:rPr>
                        <a:t>5</a:t>
                      </a:r>
                    </a:p>
                  </a:txBody>
                  <a:tcPr marL="0"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04809"/>
                  </a:ext>
                </a:extLst>
              </a:tr>
            </a:tbl>
          </a:graphicData>
        </a:graphic>
      </p:graphicFrame>
    </p:spTree>
    <p:extLst>
      <p:ext uri="{BB962C8B-B14F-4D97-AF65-F5344CB8AC3E}">
        <p14:creationId xmlns:p14="http://schemas.microsoft.com/office/powerpoint/2010/main" val="813260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nd Body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Montserrat" pitchFamily="2" charset="77"/>
          </a:defRPr>
        </a:defPPr>
      </a:lstStyle>
    </a:tx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4.xml><?xml version="1.0" encoding="utf-8"?>
<a:theme xmlns:a="http://schemas.openxmlformats.org/drawingml/2006/main" name="Opening &amp; Ending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a4db76-0182-4b26-be7b-5c226cacaf5e" xsi:nil="true"/>
    <lcf76f155ced4ddcb4097134ff3c332f xmlns="a53ae7ef-c091-4359-aa59-a036f0ed8d5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BB2DFEEE2F5D44B970DA949647D833" ma:contentTypeVersion="13" ma:contentTypeDescription="Create a new document." ma:contentTypeScope="" ma:versionID="e5c238cac35e926107b655cff8a2b6d5">
  <xsd:schema xmlns:xsd="http://www.w3.org/2001/XMLSchema" xmlns:xs="http://www.w3.org/2001/XMLSchema" xmlns:p="http://schemas.microsoft.com/office/2006/metadata/properties" xmlns:ns2="a53ae7ef-c091-4359-aa59-a036f0ed8d52" xmlns:ns3="88a4db76-0182-4b26-be7b-5c226cacaf5e" targetNamespace="http://schemas.microsoft.com/office/2006/metadata/properties" ma:root="true" ma:fieldsID="b041aaae62a29936a8e81ac281f63c5c" ns2:_="" ns3:_="">
    <xsd:import namespace="a53ae7ef-c091-4359-aa59-a036f0ed8d52"/>
    <xsd:import namespace="88a4db76-0182-4b26-be7b-5c226cacaf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ae7ef-c091-4359-aa59-a036f0ed8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7bf36d-3fcc-4aa8-bfde-c80b0dc9113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a4db76-0182-4b26-be7b-5c226cacaf5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c711c0-7962-4556-8fd8-9988e06f7f5d}" ma:internalName="TaxCatchAll" ma:showField="CatchAllData" ma:web="88a4db76-0182-4b26-be7b-5c226cacaf5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3D2C68-E561-4D89-874A-94FF8844A866}">
  <ds:schemaRefs>
    <ds:schemaRef ds:uri="http://purl.org/dc/dcmitype/"/>
    <ds:schemaRef ds:uri="http://schemas.microsoft.com/office/infopath/2007/PartnerControls"/>
    <ds:schemaRef ds:uri="http://schemas.microsoft.com/office/2006/documentManagement/types"/>
    <ds:schemaRef ds:uri="a53ae7ef-c091-4359-aa59-a036f0ed8d52"/>
    <ds:schemaRef ds:uri="http://schemas.openxmlformats.org/package/2006/metadata/core-properties"/>
    <ds:schemaRef ds:uri="http://purl.org/dc/terms/"/>
    <ds:schemaRef ds:uri="http://schemas.microsoft.com/office/2006/metadata/properties"/>
    <ds:schemaRef ds:uri="88a4db76-0182-4b26-be7b-5c226cacaf5e"/>
    <ds:schemaRef ds:uri="http://www.w3.org/XML/1998/namespace"/>
    <ds:schemaRef ds:uri="http://purl.org/dc/elements/1.1/"/>
  </ds:schemaRefs>
</ds:datastoreItem>
</file>

<file path=customXml/itemProps2.xml><?xml version="1.0" encoding="utf-8"?>
<ds:datastoreItem xmlns:ds="http://schemas.openxmlformats.org/officeDocument/2006/customXml" ds:itemID="{67BFE1CD-4B01-41E9-9483-8436093D8B17}">
  <ds:schemaRefs>
    <ds:schemaRef ds:uri="http://schemas.microsoft.com/sharepoint/v3/contenttype/forms"/>
  </ds:schemaRefs>
</ds:datastoreItem>
</file>

<file path=customXml/itemProps3.xml><?xml version="1.0" encoding="utf-8"?>
<ds:datastoreItem xmlns:ds="http://schemas.openxmlformats.org/officeDocument/2006/customXml" ds:itemID="{D30A1B9D-384E-4F9A-B600-A0C862AAF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3ae7ef-c091-4359-aa59-a036f0ed8d52"/>
    <ds:schemaRef ds:uri="88a4db76-0182-4b26-be7b-5c226caca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2033</Words>
  <Application>Microsoft Office PowerPoint</Application>
  <PresentationFormat>Widescreen</PresentationFormat>
  <Paragraphs>731</Paragraphs>
  <Slides>29</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29</vt:i4>
      </vt:variant>
    </vt:vector>
  </HeadingPairs>
  <TitlesOfParts>
    <vt:vector size="41" baseType="lpstr">
      <vt:lpstr>Arial</vt:lpstr>
      <vt:lpstr>Arial</vt:lpstr>
      <vt:lpstr>Calibri</vt:lpstr>
      <vt:lpstr>Calibri Light</vt:lpstr>
      <vt:lpstr>Helvetica</vt:lpstr>
      <vt:lpstr>Lato</vt:lpstr>
      <vt:lpstr>Montserrat</vt:lpstr>
      <vt:lpstr>Office Theme</vt:lpstr>
      <vt:lpstr>1_Office Theme</vt:lpstr>
      <vt:lpstr>Content and Body Slides</vt:lpstr>
      <vt:lpstr>Opening &amp; Ending Slides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Bryce Drew</dc:creator>
  <cp:lastModifiedBy>jabevill@gmail.com</cp:lastModifiedBy>
  <cp:revision>26</cp:revision>
  <dcterms:created xsi:type="dcterms:W3CDTF">2023-10-18T19:37:58Z</dcterms:created>
  <dcterms:modified xsi:type="dcterms:W3CDTF">2023-12-05T19:47:29Z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0x010100C8BB2DFEEE2F5D44B970DA949647D833</vt:lpwstr>
  </property>
  <property fmtid="{D5CDD505-2E9C-101B-9397-08002B2CF9AE}" pid="3" name="MediaServiceImageTags">
    <vt:lpwstr/>
  </property>
</Properties>
</file>